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75" r:id="rId8"/>
    <p:sldId id="276" r:id="rId9"/>
    <p:sldId id="277" r:id="rId10"/>
    <p:sldId id="262" r:id="rId11"/>
    <p:sldId id="263" r:id="rId12"/>
    <p:sldId id="264" r:id="rId13"/>
    <p:sldId id="265" r:id="rId14"/>
    <p:sldId id="266" r:id="rId15"/>
    <p:sldId id="268" r:id="rId16"/>
    <p:sldId id="278" r:id="rId17"/>
    <p:sldId id="280" r:id="rId18"/>
    <p:sldId id="281" r:id="rId19"/>
    <p:sldId id="282" r:id="rId20"/>
    <p:sldId id="283" r:id="rId21"/>
    <p:sldId id="284" r:id="rId22"/>
    <p:sldId id="285" r:id="rId23"/>
    <p:sldId id="286" r:id="rId24"/>
    <p:sldId id="279" r:id="rId25"/>
    <p:sldId id="269" r:id="rId26"/>
    <p:sldId id="270" r:id="rId27"/>
    <p:sldId id="272"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3F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26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A1DE416F-1DBE-42E3-8011-1C2236929C11}" type="datetimeFigureOut">
              <a:rPr lang="en-US" smtClean="0"/>
              <a:pPr/>
              <a:t>8/5/2019</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C0FE224-9581-4415-B7F2-F82CA5799C9F}"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7C0FE224-9581-4415-B7F2-F82CA5799C9F}" type="slidenum">
              <a:rPr lang="en-US" smtClean="0"/>
              <a:pPr/>
              <a:t>‹#›</a:t>
            </a:fld>
            <a:endParaRPr lang="en-US"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7C0FE224-9581-4415-B7F2-F82CA5799C9F}" type="slidenum">
              <a:rPr lang="en-US" smtClean="0"/>
              <a:pPr/>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7C0FE224-9581-4415-B7F2-F82CA5799C9F}" type="slidenum">
              <a:rPr lang="en-US" smtClean="0"/>
              <a:pPr/>
              <a:t>‹#›</a:t>
            </a:fld>
            <a:endParaRPr lang="en-US"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7C0FE224-9581-4415-B7F2-F82CA5799C9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7C0FE224-9581-4415-B7F2-F82CA5799C9F}" type="slidenum">
              <a:rPr lang="en-US" smtClean="0"/>
              <a:pPr/>
              <a:t>‹#›</a:t>
            </a:fld>
            <a:endParaRPr lang="en-US"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7C0FE224-9581-4415-B7F2-F82CA5799C9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1DE416F-1DBE-42E3-8011-1C2236929C11}" type="datetimeFigureOut">
              <a:rPr lang="en-US" smtClean="0"/>
              <a:pPr/>
              <a:t>8/5/2019</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7C0FE224-9581-4415-B7F2-F82CA5799C9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A1DE416F-1DBE-42E3-8011-1C2236929C11}" type="datetimeFigureOut">
              <a:rPr lang="en-US" smtClean="0"/>
              <a:pPr/>
              <a:t>8/5/2019</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C0FE224-9581-4415-B7F2-F82CA5799C9F}" type="slidenum">
              <a:rPr lang="en-US" smtClean="0"/>
              <a:pPr/>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7C0FE224-9581-4415-B7F2-F82CA5799C9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1DE416F-1DBE-42E3-8011-1C2236929C11}" type="datetimeFigureOut">
              <a:rPr lang="en-US" smtClean="0"/>
              <a:pPr/>
              <a:t>8/5/2019</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7C0FE224-9581-4415-B7F2-F82CA5799C9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1DE416F-1DBE-42E3-8011-1C2236929C11}" type="datetimeFigureOut">
              <a:rPr lang="en-US" smtClean="0"/>
              <a:pPr/>
              <a:t>8/5/2019</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C0FE224-9581-4415-B7F2-F82CA5799C9F}"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685800"/>
            <a:ext cx="7924800" cy="1754326"/>
          </a:xfrm>
          <a:prstGeom prst="rect">
            <a:avLst/>
          </a:prstGeom>
        </p:spPr>
        <p:txBody>
          <a:bodyPr wrap="square">
            <a:spAutoFit/>
          </a:bodyPr>
          <a:lstStyle/>
          <a:p>
            <a:pPr algn="ctr"/>
            <a:r>
              <a:rPr lang="en-US" sz="5400" b="1" dirty="0" smtClean="0">
                <a:solidFill>
                  <a:srgbClr val="0D3F3A"/>
                </a:solidFill>
                <a:effectLst>
                  <a:outerShdw blurRad="38100" dist="38100" dir="2700000" algn="tl">
                    <a:srgbClr val="000000">
                      <a:alpha val="43137"/>
                    </a:srgbClr>
                  </a:outerShdw>
                </a:effectLst>
                <a:latin typeface="Berlin Sans FB Demi" pitchFamily="34" charset="0"/>
              </a:rPr>
              <a:t>COMPANY PROFILE </a:t>
            </a:r>
          </a:p>
          <a:p>
            <a:pPr algn="ctr"/>
            <a:r>
              <a:rPr lang="en-US" sz="5400" b="1" dirty="0" smtClean="0">
                <a:solidFill>
                  <a:srgbClr val="FF0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rPr>
              <a:t>AT GLANCE</a:t>
            </a:r>
            <a:endParaRPr lang="en-US" sz="5400" dirty="0">
              <a:solidFill>
                <a:srgbClr val="FF0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endParaRPr>
          </a:p>
        </p:txBody>
      </p:sp>
      <p:sp>
        <p:nvSpPr>
          <p:cNvPr id="8" name="Rectangle 7"/>
          <p:cNvSpPr/>
          <p:nvPr/>
        </p:nvSpPr>
        <p:spPr>
          <a:xfrm>
            <a:off x="4724400" y="6096000"/>
            <a:ext cx="3680816" cy="369332"/>
          </a:xfrm>
          <a:prstGeom prst="rect">
            <a:avLst/>
          </a:prstGeom>
        </p:spPr>
        <p:txBody>
          <a:bodyPr wrap="none">
            <a:spAutoFit/>
          </a:bodyPr>
          <a:lstStyle/>
          <a:p>
            <a:r>
              <a:rPr lang="en-US" b="1" i="1" dirty="0" smtClean="0">
                <a:solidFill>
                  <a:schemeClr val="bg1"/>
                </a:solidFill>
              </a:rPr>
              <a:t>…Quality And Efficient Services</a:t>
            </a:r>
            <a:endParaRPr lang="en-US" b="1" i="1" dirty="0">
              <a:solidFill>
                <a:schemeClr val="bg1"/>
              </a:solidFill>
            </a:endParaRPr>
          </a:p>
        </p:txBody>
      </p:sp>
      <p:sp>
        <p:nvSpPr>
          <p:cNvPr id="184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13313" name="Picture 1" descr="C:\Users\JAMES ENO A\Documents\sir pere\PLVL LOGO.png"/>
          <p:cNvPicPr>
            <a:picLocks noChangeAspect="1" noChangeArrowheads="1"/>
          </p:cNvPicPr>
          <p:nvPr/>
        </p:nvPicPr>
        <p:blipFill>
          <a:blip r:embed="rId2"/>
          <a:srcRect/>
          <a:stretch>
            <a:fillRect/>
          </a:stretch>
        </p:blipFill>
        <p:spPr bwMode="auto">
          <a:xfrm>
            <a:off x="3048000" y="2727100"/>
            <a:ext cx="2447424" cy="1799073"/>
          </a:xfrm>
          <a:prstGeom prst="rect">
            <a:avLst/>
          </a:prstGeom>
          <a:noFill/>
        </p:spPr>
      </p:pic>
      <p:sp>
        <p:nvSpPr>
          <p:cNvPr id="7" name="TextBox 6"/>
          <p:cNvSpPr txBox="1"/>
          <p:nvPr/>
        </p:nvSpPr>
        <p:spPr>
          <a:xfrm>
            <a:off x="457200" y="5867400"/>
            <a:ext cx="3505200" cy="338554"/>
          </a:xfrm>
          <a:prstGeom prst="rect">
            <a:avLst/>
          </a:prstGeom>
          <a:noFill/>
        </p:spPr>
        <p:txBody>
          <a:bodyPr wrap="square" rtlCol="0">
            <a:spAutoFit/>
          </a:bodyPr>
          <a:lstStyle/>
          <a:p>
            <a:pPr algn="ctr"/>
            <a:r>
              <a:rPr lang="en-US" sz="1600" b="1" dirty="0" smtClean="0">
                <a:solidFill>
                  <a:schemeClr val="bg1"/>
                </a:solidFill>
              </a:rPr>
              <a:t>www.pentuimleap.com </a:t>
            </a:r>
            <a:endParaRPr lang="en-US" sz="1600" b="1" dirty="0">
              <a:solidFill>
                <a:schemeClr val="bg1"/>
              </a:solidFill>
            </a:endParaRPr>
          </a:p>
        </p:txBody>
      </p:sp>
      <p:sp>
        <p:nvSpPr>
          <p:cNvPr id="9" name="TextBox 8"/>
          <p:cNvSpPr txBox="1"/>
          <p:nvPr/>
        </p:nvSpPr>
        <p:spPr>
          <a:xfrm>
            <a:off x="3963474" y="3695605"/>
            <a:ext cx="1043876" cy="253916"/>
          </a:xfrm>
          <a:prstGeom prst="rect">
            <a:avLst/>
          </a:prstGeom>
          <a:noFill/>
        </p:spPr>
        <p:txBody>
          <a:bodyPr wrap="none" rtlCol="0">
            <a:spAutoFit/>
          </a:bodyPr>
          <a:lstStyle/>
          <a:p>
            <a:r>
              <a:rPr lang="en-US" sz="1000" b="1" dirty="0" smtClean="0">
                <a:solidFill>
                  <a:schemeClr val="bg1"/>
                </a:solidFill>
              </a:rPr>
              <a:t>RC: 1458777</a:t>
            </a:r>
            <a:endParaRPr lang="en-US" sz="1000"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3976" y="1600200"/>
            <a:ext cx="8001000" cy="2862322"/>
          </a:xfrm>
          <a:prstGeom prst="rect">
            <a:avLst/>
          </a:prstGeom>
        </p:spPr>
        <p:txBody>
          <a:bodyPr wrap="square">
            <a:spAutoFit/>
          </a:bodyPr>
          <a:lstStyle/>
          <a:p>
            <a:pPr marL="457200" indent="-457200">
              <a:lnSpc>
                <a:spcPct val="150000"/>
              </a:lnSpc>
              <a:buFont typeface="Wingdings" panose="05000000000000000000" pitchFamily="2" charset="2"/>
              <a:buChar char="§"/>
            </a:pPr>
            <a:r>
              <a:rPr lang="en-US" sz="2000" b="1" dirty="0" smtClean="0">
                <a:latin typeface="Calibri" panose="020F0502020204030204" pitchFamily="34" charset="0"/>
              </a:rPr>
              <a:t>Company </a:t>
            </a:r>
            <a:r>
              <a:rPr lang="en-US" sz="2000" b="1" dirty="0">
                <a:latin typeface="Calibri" panose="020F0502020204030204" pitchFamily="34" charset="0"/>
              </a:rPr>
              <a:t>Introduction </a:t>
            </a:r>
          </a:p>
          <a:p>
            <a:pPr marL="457200" indent="-457200">
              <a:lnSpc>
                <a:spcPct val="150000"/>
              </a:lnSpc>
              <a:buFont typeface="Wingdings" panose="05000000000000000000" pitchFamily="2" charset="2"/>
              <a:buChar char="§"/>
            </a:pPr>
            <a:r>
              <a:rPr lang="en-US" sz="2000" b="1" dirty="0" smtClean="0">
                <a:latin typeface="Calibri" panose="020F0502020204030204" pitchFamily="34" charset="0"/>
              </a:rPr>
              <a:t>Mission </a:t>
            </a:r>
            <a:r>
              <a:rPr lang="en-US" sz="2000" b="1" dirty="0">
                <a:latin typeface="Calibri" panose="020F0502020204030204" pitchFamily="34" charset="0"/>
              </a:rPr>
              <a:t>Statement </a:t>
            </a:r>
          </a:p>
          <a:p>
            <a:pPr marL="457200" indent="-457200">
              <a:lnSpc>
                <a:spcPct val="150000"/>
              </a:lnSpc>
              <a:buFont typeface="Wingdings" panose="05000000000000000000" pitchFamily="2" charset="2"/>
              <a:buChar char="§"/>
            </a:pPr>
            <a:r>
              <a:rPr lang="en-US" sz="2000" b="1" dirty="0" smtClean="0">
                <a:latin typeface="Calibri" panose="020F0502020204030204" pitchFamily="34" charset="0"/>
              </a:rPr>
              <a:t>Business </a:t>
            </a:r>
            <a:r>
              <a:rPr lang="en-US" sz="2000" b="1" dirty="0">
                <a:latin typeface="Calibri" panose="020F0502020204030204" pitchFamily="34" charset="0"/>
              </a:rPr>
              <a:t>practices and strategy </a:t>
            </a:r>
          </a:p>
          <a:p>
            <a:pPr marL="457200" indent="-457200">
              <a:lnSpc>
                <a:spcPct val="150000"/>
              </a:lnSpc>
              <a:buFont typeface="Wingdings" panose="05000000000000000000" pitchFamily="2" charset="2"/>
              <a:buChar char="§"/>
            </a:pPr>
            <a:r>
              <a:rPr lang="en-US" sz="2000" b="1" dirty="0" smtClean="0">
                <a:latin typeface="Calibri" panose="020F0502020204030204" pitchFamily="34" charset="0"/>
              </a:rPr>
              <a:t>Drilling Support Services </a:t>
            </a:r>
            <a:endParaRPr lang="en-US" sz="2000" b="1" dirty="0">
              <a:latin typeface="Calibri" panose="020F0502020204030204" pitchFamily="34" charset="0"/>
            </a:endParaRPr>
          </a:p>
          <a:p>
            <a:pPr marL="457200" indent="-457200">
              <a:lnSpc>
                <a:spcPct val="150000"/>
              </a:lnSpc>
              <a:buFont typeface="Wingdings" panose="05000000000000000000" pitchFamily="2" charset="2"/>
              <a:buChar char="§"/>
            </a:pPr>
            <a:r>
              <a:rPr lang="en-US" sz="2000" b="1" dirty="0" smtClean="0">
                <a:latin typeface="Calibri" panose="020F0502020204030204" pitchFamily="34" charset="0"/>
              </a:rPr>
              <a:t>Our </a:t>
            </a:r>
            <a:r>
              <a:rPr lang="en-US" sz="2000" b="1" dirty="0">
                <a:latin typeface="Calibri" panose="020F0502020204030204" pitchFamily="34" charset="0"/>
              </a:rPr>
              <a:t>Equipment </a:t>
            </a:r>
          </a:p>
          <a:p>
            <a:pPr marL="457200" indent="-457200">
              <a:lnSpc>
                <a:spcPct val="150000"/>
              </a:lnSpc>
              <a:buFont typeface="Wingdings" panose="05000000000000000000" pitchFamily="2" charset="2"/>
              <a:buChar char="§"/>
            </a:pPr>
            <a:r>
              <a:rPr lang="en-US" sz="2000" b="1" dirty="0" smtClean="0">
                <a:latin typeface="Calibri" panose="020F0502020204030204" pitchFamily="34" charset="0"/>
              </a:rPr>
              <a:t>Why </a:t>
            </a:r>
            <a:r>
              <a:rPr lang="en-US" sz="2000" b="1" dirty="0">
                <a:latin typeface="Calibri" panose="020F0502020204030204" pitchFamily="34" charset="0"/>
              </a:rPr>
              <a:t>do business with </a:t>
            </a:r>
            <a:r>
              <a:rPr lang="en-US" sz="2000" b="1" dirty="0" smtClean="0">
                <a:latin typeface="Calibri" panose="020F0502020204030204" pitchFamily="34" charset="0"/>
              </a:rPr>
              <a:t>us? </a:t>
            </a:r>
            <a:endParaRPr lang="en-US" sz="2000" b="1" dirty="0">
              <a:latin typeface="Calibri" panose="020F0502020204030204" pitchFamily="34" charset="0"/>
            </a:endParaRPr>
          </a:p>
        </p:txBody>
      </p:sp>
      <p:sp>
        <p:nvSpPr>
          <p:cNvPr id="6" name="Rectangle 5"/>
          <p:cNvSpPr/>
          <p:nvPr/>
        </p:nvSpPr>
        <p:spPr>
          <a:xfrm>
            <a:off x="762000" y="614065"/>
            <a:ext cx="3147015" cy="923330"/>
          </a:xfrm>
          <a:prstGeom prst="rect">
            <a:avLst/>
          </a:prstGeom>
        </p:spPr>
        <p:txBody>
          <a:bodyPr wrap="none">
            <a:spAutoFit/>
          </a:bodyPr>
          <a:lstStyle/>
          <a:p>
            <a:r>
              <a:rPr lang="en-US" sz="5400" b="1" dirty="0" smtClean="0">
                <a:solidFill>
                  <a:srgbClr val="0D3F3A"/>
                </a:solidFill>
                <a:latin typeface="Arial Black" pitchFamily="34" charset="0"/>
              </a:rPr>
              <a:t>Outline </a:t>
            </a:r>
          </a:p>
        </p:txBody>
      </p:sp>
      <p:sp>
        <p:nvSpPr>
          <p:cNvPr id="7" name="Rectangle 6"/>
          <p:cNvSpPr/>
          <p:nvPr/>
        </p:nvSpPr>
        <p:spPr>
          <a:xfrm>
            <a:off x="2667000" y="60960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pic>
        <p:nvPicPr>
          <p:cNvPr id="8" name="Picture 1" descr="C:\Users\JAMES ENO A\Documents\sir pere\PLVL LOGO.png"/>
          <p:cNvPicPr>
            <a:picLocks noChangeAspect="1" noChangeArrowheads="1"/>
          </p:cNvPicPr>
          <p:nvPr/>
        </p:nvPicPr>
        <p:blipFill>
          <a:blip r:embed="rId2"/>
          <a:srcRect/>
          <a:stretch>
            <a:fillRect/>
          </a:stretch>
        </p:blipFill>
        <p:spPr bwMode="auto">
          <a:xfrm>
            <a:off x="7391400" y="5410200"/>
            <a:ext cx="1118993" cy="822559"/>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220219"/>
            <a:ext cx="7391400" cy="4601260"/>
          </a:xfrm>
          <a:prstGeom prst="rect">
            <a:avLst/>
          </a:prstGeom>
        </p:spPr>
        <p:txBody>
          <a:bodyPr wrap="square">
            <a:spAutoFit/>
          </a:bodyPr>
          <a:lstStyle/>
          <a:p>
            <a:endParaRPr lang="en-US" sz="2100" b="1" dirty="0" smtClean="0">
              <a:latin typeface="Calibri" panose="020F0502020204030204" pitchFamily="34" charset="0"/>
            </a:endParaRPr>
          </a:p>
          <a:p>
            <a:pPr marL="342900" indent="-342900">
              <a:buFont typeface="Wingdings" panose="05000000000000000000" pitchFamily="2" charset="2"/>
              <a:buChar char="§"/>
            </a:pPr>
            <a:r>
              <a:rPr lang="en-US" sz="2100" b="1" dirty="0" smtClean="0">
                <a:latin typeface="Calibri" panose="020F0502020204030204" pitchFamily="34" charset="0"/>
              </a:rPr>
              <a:t>Solid Control and Waste Management Services       to the  E&amp;P Companies. </a:t>
            </a:r>
            <a:endParaRPr lang="en-US" sz="2100" b="1" dirty="0">
              <a:latin typeface="Calibri" panose="020F0502020204030204" pitchFamily="34" charset="0"/>
            </a:endParaRPr>
          </a:p>
          <a:p>
            <a:pPr marL="342900" indent="-342900">
              <a:buFont typeface="Wingdings" panose="05000000000000000000" pitchFamily="2" charset="2"/>
              <a:buChar char="§"/>
            </a:pPr>
            <a:r>
              <a:rPr lang="en-US" sz="2100" b="1" dirty="0" smtClean="0">
                <a:latin typeface="Calibri" panose="020F0502020204030204" pitchFamily="34" charset="0"/>
              </a:rPr>
              <a:t>We supply </a:t>
            </a:r>
            <a:r>
              <a:rPr lang="en-US" sz="2100" b="1" dirty="0">
                <a:latin typeface="Calibri" panose="020F0502020204030204" pitchFamily="34" charset="0"/>
              </a:rPr>
              <a:t>High pressure valves, flanges, spades </a:t>
            </a:r>
            <a:r>
              <a:rPr lang="en-US" sz="2100" b="1" dirty="0" smtClean="0">
                <a:latin typeface="Calibri" panose="020F0502020204030204" pitchFamily="34" charset="0"/>
              </a:rPr>
              <a:t>&amp; accessories directly from OEM.</a:t>
            </a:r>
          </a:p>
          <a:p>
            <a:pPr marL="342900" indent="-342900">
              <a:buFont typeface="Wingdings" panose="05000000000000000000" pitchFamily="2" charset="2"/>
              <a:buChar char="§"/>
            </a:pPr>
            <a:r>
              <a:rPr lang="en-US" sz="2100" b="1" dirty="0" smtClean="0">
                <a:latin typeface="Calibri" panose="020F0502020204030204" pitchFamily="34" charset="0"/>
              </a:rPr>
              <a:t>Supply of Exploration and Borehole Rigs.</a:t>
            </a:r>
            <a:endParaRPr lang="en-US" sz="2100" b="1" dirty="0">
              <a:latin typeface="Calibri" panose="020F0502020204030204" pitchFamily="34" charset="0"/>
            </a:endParaRPr>
          </a:p>
          <a:p>
            <a:pPr marL="342900" indent="-342900">
              <a:buFont typeface="Wingdings" panose="05000000000000000000" pitchFamily="2" charset="2"/>
              <a:buChar char="§"/>
            </a:pPr>
            <a:r>
              <a:rPr lang="en-US" sz="2100" b="1" dirty="0" smtClean="0">
                <a:latin typeface="Calibri" panose="020F0502020204030204" pitchFamily="34" charset="0"/>
              </a:rPr>
              <a:t>Offshore Security Surveillance.</a:t>
            </a:r>
          </a:p>
          <a:p>
            <a:pPr marL="344488" indent="-344488">
              <a:buFont typeface="Wingdings" panose="05000000000000000000" pitchFamily="2" charset="2"/>
              <a:buChar char="§"/>
            </a:pPr>
            <a:r>
              <a:rPr lang="en-US" sz="2100" b="1" dirty="0" smtClean="0">
                <a:latin typeface="Calibri" panose="020F0502020204030204" pitchFamily="34" charset="0"/>
              </a:rPr>
              <a:t>Offshore Cargo Baskets/Containers/skids (DNV Certified).</a:t>
            </a:r>
          </a:p>
          <a:p>
            <a:pPr marL="342900" indent="-342900">
              <a:buFont typeface="Wingdings" panose="05000000000000000000" pitchFamily="2" charset="2"/>
              <a:buChar char="§"/>
            </a:pPr>
            <a:r>
              <a:rPr lang="en-US" sz="2100" b="1" dirty="0" smtClean="0">
                <a:latin typeface="Calibri" panose="020F0502020204030204" pitchFamily="34" charset="0"/>
              </a:rPr>
              <a:t>Drilling Casing Pipes /Tubing.</a:t>
            </a:r>
          </a:p>
          <a:p>
            <a:pPr marL="342900" indent="-342900">
              <a:buFont typeface="Wingdings" panose="05000000000000000000" pitchFamily="2" charset="2"/>
              <a:buChar char="§"/>
            </a:pPr>
            <a:r>
              <a:rPr lang="en-US" sz="2100" b="1" dirty="0" smtClean="0">
                <a:latin typeface="Calibri" panose="020F0502020204030204" pitchFamily="34" charset="0"/>
              </a:rPr>
              <a:t>Offshore Bunkering Of Vessels.</a:t>
            </a:r>
          </a:p>
          <a:p>
            <a:pPr marL="342900" indent="-342900">
              <a:buFont typeface="Wingdings" panose="05000000000000000000" pitchFamily="2" charset="2"/>
              <a:buChar char="§"/>
            </a:pPr>
            <a:r>
              <a:rPr lang="en-US" sz="2100" b="1" dirty="0" smtClean="0">
                <a:latin typeface="Calibri" panose="020F0502020204030204" pitchFamily="34" charset="0"/>
              </a:rPr>
              <a:t>Vessel /Tank Cleaning.</a:t>
            </a:r>
          </a:p>
          <a:p>
            <a:pPr marL="342900" indent="-342900">
              <a:buFont typeface="Wingdings" panose="05000000000000000000" pitchFamily="2" charset="2"/>
              <a:buChar char="§"/>
            </a:pPr>
            <a:r>
              <a:rPr lang="en-US" sz="2100" b="1" dirty="0" smtClean="0">
                <a:latin typeface="Calibri" panose="020F0502020204030204" pitchFamily="34" charset="0"/>
              </a:rPr>
              <a:t>Geophysical and Geotechnical Services.</a:t>
            </a:r>
          </a:p>
          <a:p>
            <a:pPr marL="342900" indent="-342900">
              <a:buFont typeface="Wingdings" panose="05000000000000000000" pitchFamily="2" charset="2"/>
              <a:buChar char="§"/>
            </a:pPr>
            <a:r>
              <a:rPr lang="en-US" sz="2100" b="1" dirty="0" smtClean="0">
                <a:latin typeface="Calibri" panose="020F0502020204030204" pitchFamily="34" charset="0"/>
              </a:rPr>
              <a:t>Third Party Inspection Services.</a:t>
            </a:r>
          </a:p>
          <a:p>
            <a:r>
              <a:rPr lang="en-US" b="1" dirty="0" smtClean="0">
                <a:solidFill>
                  <a:srgbClr val="FF0000"/>
                </a:solidFill>
                <a:latin typeface="Calibri" panose="020F0502020204030204" pitchFamily="34" charset="0"/>
              </a:rPr>
              <a:t>Our Mode Of Operation Is To Exceed The Expectation Of Our Clients </a:t>
            </a:r>
            <a:endParaRPr lang="en-US" b="1" dirty="0">
              <a:solidFill>
                <a:srgbClr val="FF0000"/>
              </a:solidFill>
              <a:latin typeface="Calibri" panose="020F0502020204030204" pitchFamily="34" charset="0"/>
            </a:endParaRPr>
          </a:p>
        </p:txBody>
      </p:sp>
      <p:sp>
        <p:nvSpPr>
          <p:cNvPr id="3" name="Rectangle 2"/>
          <p:cNvSpPr/>
          <p:nvPr/>
        </p:nvSpPr>
        <p:spPr>
          <a:xfrm>
            <a:off x="838200" y="228600"/>
            <a:ext cx="5994526" cy="707886"/>
          </a:xfrm>
          <a:prstGeom prst="rect">
            <a:avLst/>
          </a:prstGeom>
          <a:solidFill>
            <a:srgbClr val="0D3F3A"/>
          </a:solidFill>
        </p:spPr>
        <p:txBody>
          <a:bodyPr wrap="none">
            <a:spAutoFit/>
          </a:bodyPr>
          <a:lstStyle/>
          <a:p>
            <a:r>
              <a:rPr lang="en-US" sz="4000" b="1" dirty="0" smtClean="0">
                <a:solidFill>
                  <a:schemeClr val="bg1"/>
                </a:solidFill>
                <a:effectLst>
                  <a:outerShdw blurRad="38100" dist="38100" dir="2700000" algn="tl">
                    <a:srgbClr val="000000">
                      <a:alpha val="43137"/>
                    </a:srgbClr>
                  </a:outerShdw>
                </a:effectLst>
                <a:latin typeface="Calibri" panose="020F0502020204030204" pitchFamily="34" charset="0"/>
              </a:rPr>
              <a:t>COMPANY INTRODUCTION </a:t>
            </a:r>
            <a:endParaRPr lang="en-US" sz="4000"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
        <p:nvSpPr>
          <p:cNvPr id="4" name="Rectangle 3"/>
          <p:cNvSpPr/>
          <p:nvPr/>
        </p:nvSpPr>
        <p:spPr>
          <a:xfrm>
            <a:off x="815662" y="1115405"/>
            <a:ext cx="2050754" cy="461665"/>
          </a:xfrm>
          <a:prstGeom prst="rect">
            <a:avLst/>
          </a:prstGeom>
        </p:spPr>
        <p:txBody>
          <a:bodyPr wrap="none">
            <a:spAutoFit/>
          </a:bodyPr>
          <a:lstStyle/>
          <a:p>
            <a:r>
              <a:rPr lang="en-US" sz="2400" b="1" i="1" dirty="0" smtClean="0">
                <a:solidFill>
                  <a:srgbClr val="FF0000"/>
                </a:solidFill>
                <a:latin typeface="Calibri" panose="020F0502020204030204" pitchFamily="34" charset="0"/>
              </a:rPr>
              <a:t>WE PROVIDE: </a:t>
            </a:r>
            <a:endParaRPr lang="en-US" sz="2400" b="1" i="1" dirty="0">
              <a:solidFill>
                <a:srgbClr val="FF0000"/>
              </a:solidFill>
              <a:latin typeface="Calibri" panose="020F0502020204030204" pitchFamily="34" charset="0"/>
            </a:endParaRPr>
          </a:p>
        </p:txBody>
      </p:sp>
      <p:sp>
        <p:nvSpPr>
          <p:cNvPr id="5" name="Rectangle 4"/>
          <p:cNvSpPr/>
          <p:nvPr/>
        </p:nvSpPr>
        <p:spPr>
          <a:xfrm>
            <a:off x="6889600" y="136266"/>
            <a:ext cx="1470100" cy="1015663"/>
          </a:xfrm>
          <a:prstGeom prst="rect">
            <a:avLst/>
          </a:prstGeom>
        </p:spPr>
        <p:txBody>
          <a:bodyPr wrap="square">
            <a:spAutoFit/>
          </a:bodyPr>
          <a:lstStyle/>
          <a:p>
            <a:r>
              <a:rPr lang="en-US" sz="2000" b="1" dirty="0">
                <a:solidFill>
                  <a:schemeClr val="accent3">
                    <a:lumMod val="50000"/>
                  </a:schemeClr>
                </a:solidFill>
                <a:latin typeface="Calibri" panose="020F0502020204030204" pitchFamily="34" charset="0"/>
              </a:rPr>
              <a:t>100% </a:t>
            </a:r>
            <a:endParaRPr lang="en-US" sz="2000" b="1" dirty="0" smtClean="0">
              <a:solidFill>
                <a:schemeClr val="accent3">
                  <a:lumMod val="50000"/>
                </a:schemeClr>
              </a:solidFill>
              <a:latin typeface="Calibri" panose="020F0502020204030204" pitchFamily="34" charset="0"/>
            </a:endParaRPr>
          </a:p>
          <a:p>
            <a:r>
              <a:rPr lang="en-US" sz="2000" b="1" dirty="0" smtClean="0">
                <a:solidFill>
                  <a:schemeClr val="accent3">
                    <a:lumMod val="50000"/>
                  </a:schemeClr>
                </a:solidFill>
                <a:latin typeface="Calibri" panose="020F0502020204030204" pitchFamily="34" charset="0"/>
              </a:rPr>
              <a:t>Nigerian </a:t>
            </a:r>
          </a:p>
          <a:p>
            <a:r>
              <a:rPr lang="en-US" sz="2000" b="1" dirty="0" smtClean="0">
                <a:solidFill>
                  <a:schemeClr val="accent3">
                    <a:lumMod val="50000"/>
                  </a:schemeClr>
                </a:solidFill>
                <a:latin typeface="Calibri" panose="020F0502020204030204" pitchFamily="34" charset="0"/>
              </a:rPr>
              <a:t>Company </a:t>
            </a:r>
            <a:endParaRPr lang="en-US" sz="2000" b="1" dirty="0">
              <a:solidFill>
                <a:schemeClr val="accent3">
                  <a:lumMod val="50000"/>
                </a:schemeClr>
              </a:solidFill>
              <a:latin typeface="Calibri" panose="020F0502020204030204" pitchFamily="34" charset="0"/>
            </a:endParaRPr>
          </a:p>
        </p:txBody>
      </p:sp>
      <p:sp>
        <p:nvSpPr>
          <p:cNvPr id="6" name="Rectangle 5"/>
          <p:cNvSpPr/>
          <p:nvPr/>
        </p:nvSpPr>
        <p:spPr>
          <a:xfrm>
            <a:off x="2590800" y="6324600"/>
            <a:ext cx="3137077" cy="369332"/>
          </a:xfrm>
          <a:prstGeom prst="rect">
            <a:avLst/>
          </a:prstGeom>
        </p:spPr>
        <p:txBody>
          <a:bodyPr wrap="none">
            <a:spAutoFit/>
          </a:bodyPr>
          <a:lstStyle/>
          <a:p>
            <a:r>
              <a:rPr lang="en-US" b="1" i="1" dirty="0" smtClean="0">
                <a:solidFill>
                  <a:srgbClr val="0D3F3A"/>
                </a:solidFill>
                <a:latin typeface="Calibri" panose="020F0502020204030204" pitchFamily="34" charset="0"/>
              </a:rPr>
              <a:t>…Quality And Efficient Services</a:t>
            </a:r>
            <a:endParaRPr lang="en-US" b="1" i="1" dirty="0">
              <a:solidFill>
                <a:srgbClr val="0D3F3A"/>
              </a:solidFill>
              <a:latin typeface="Calibri" panose="020F0502020204030204" pitchFamily="34" charset="0"/>
            </a:endParaRPr>
          </a:p>
        </p:txBody>
      </p:sp>
      <p:pic>
        <p:nvPicPr>
          <p:cNvPr id="8" name="Picture 1" descr="C:\Users\JAMES ENO A\Documents\sir pere\PLVL LOGO.png"/>
          <p:cNvPicPr>
            <a:picLocks noChangeAspect="1" noChangeArrowheads="1"/>
          </p:cNvPicPr>
          <p:nvPr/>
        </p:nvPicPr>
        <p:blipFill>
          <a:blip r:embed="rId2"/>
          <a:srcRect/>
          <a:stretch>
            <a:fillRect/>
          </a:stretch>
        </p:blipFill>
        <p:spPr bwMode="auto">
          <a:xfrm>
            <a:off x="7391400" y="5410200"/>
            <a:ext cx="1118993" cy="822559"/>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624548"/>
            <a:ext cx="8077200" cy="3477875"/>
          </a:xfrm>
          <a:prstGeom prst="rect">
            <a:avLst/>
          </a:prstGeom>
        </p:spPr>
        <p:txBody>
          <a:bodyPr wrap="square">
            <a:spAutoFit/>
          </a:bodyPr>
          <a:lstStyle/>
          <a:p>
            <a:pPr algn="just"/>
            <a:r>
              <a:rPr lang="en-US" sz="2000" b="1" dirty="0" smtClean="0">
                <a:latin typeface="Calibri" panose="020F0502020204030204" pitchFamily="34" charset="0"/>
              </a:rPr>
              <a:t>We </a:t>
            </a:r>
            <a:r>
              <a:rPr lang="en-US" sz="2000" b="1" dirty="0">
                <a:latin typeface="Calibri" panose="020F0502020204030204" pitchFamily="34" charset="0"/>
              </a:rPr>
              <a:t>strive to provide integrated </a:t>
            </a:r>
            <a:r>
              <a:rPr lang="en-US" sz="2000" b="1" dirty="0" smtClean="0">
                <a:latin typeface="Calibri" panose="020F0502020204030204" pitchFamily="34" charset="0"/>
              </a:rPr>
              <a:t>operational services and waste </a:t>
            </a:r>
            <a:r>
              <a:rPr lang="en-US" sz="2000" b="1" dirty="0">
                <a:latin typeface="Calibri" panose="020F0502020204030204" pitchFamily="34" charset="0"/>
              </a:rPr>
              <a:t>management structure that addresses all the needs of your specific project. </a:t>
            </a:r>
            <a:r>
              <a:rPr lang="en-US" sz="2000" b="1" dirty="0" smtClean="0">
                <a:latin typeface="Calibri" panose="020F0502020204030204" pitchFamily="34" charset="0"/>
              </a:rPr>
              <a:t>We also supply quality high pressure </a:t>
            </a:r>
            <a:r>
              <a:rPr lang="en-US" sz="2000" b="1" dirty="0">
                <a:latin typeface="Calibri" panose="020F0502020204030204" pitchFamily="34" charset="0"/>
              </a:rPr>
              <a:t>valves, flanges, spades &amp; </a:t>
            </a:r>
            <a:r>
              <a:rPr lang="en-US" sz="2000" b="1" dirty="0" smtClean="0">
                <a:latin typeface="Calibri" panose="020F0502020204030204" pitchFamily="34" charset="0"/>
              </a:rPr>
              <a:t>accessories from original equipment manufacturer, irrespective of the application, our project specific drilling support approach has shown the capacity to deliver: </a:t>
            </a:r>
          </a:p>
          <a:p>
            <a:endParaRPr lang="en-US" sz="2000" b="1" dirty="0">
              <a:latin typeface="Calibri" panose="020F0502020204030204" pitchFamily="34" charset="0"/>
            </a:endParaRPr>
          </a:p>
          <a:p>
            <a:pPr marL="457200" indent="-457200">
              <a:buFont typeface="Wingdings" panose="05000000000000000000" pitchFamily="2" charset="2"/>
              <a:buChar char="§"/>
            </a:pPr>
            <a:r>
              <a:rPr lang="en-US" sz="2000" b="1" dirty="0" smtClean="0">
                <a:latin typeface="Calibri" panose="020F0502020204030204" pitchFamily="34" charset="0"/>
              </a:rPr>
              <a:t>High efficiency; </a:t>
            </a:r>
            <a:endParaRPr lang="en-US" sz="2000" b="1" dirty="0">
              <a:latin typeface="Calibri" panose="020F0502020204030204" pitchFamily="34" charset="0"/>
            </a:endParaRPr>
          </a:p>
          <a:p>
            <a:pPr marL="457200" indent="-457200">
              <a:buFont typeface="Wingdings" panose="05000000000000000000" pitchFamily="2" charset="2"/>
              <a:buChar char="§"/>
            </a:pPr>
            <a:r>
              <a:rPr lang="en-US" sz="2000" b="1" dirty="0" smtClean="0">
                <a:latin typeface="Calibri" panose="020F0502020204030204" pitchFamily="34" charset="0"/>
              </a:rPr>
              <a:t>Lower </a:t>
            </a:r>
            <a:r>
              <a:rPr lang="en-US" sz="2000" b="1" dirty="0">
                <a:latin typeface="Calibri" panose="020F0502020204030204" pitchFamily="34" charset="0"/>
              </a:rPr>
              <a:t>drilling cost for our clients; </a:t>
            </a:r>
          </a:p>
          <a:p>
            <a:pPr marL="457200" indent="-457200">
              <a:buFont typeface="Wingdings" panose="05000000000000000000" pitchFamily="2" charset="2"/>
              <a:buChar char="§"/>
            </a:pPr>
            <a:r>
              <a:rPr lang="en-US" sz="2000" b="1" dirty="0" smtClean="0">
                <a:latin typeface="Calibri" panose="020F0502020204030204" pitchFamily="34" charset="0"/>
              </a:rPr>
              <a:t>Reduced NPT rates</a:t>
            </a:r>
            <a:r>
              <a:rPr lang="en-US" sz="2000" b="1" dirty="0">
                <a:latin typeface="Calibri" panose="020F0502020204030204" pitchFamily="34" charset="0"/>
              </a:rPr>
              <a:t>; </a:t>
            </a:r>
          </a:p>
          <a:p>
            <a:pPr marL="457200" indent="-457200">
              <a:buFont typeface="Wingdings" panose="05000000000000000000" pitchFamily="2" charset="2"/>
              <a:buChar char="§"/>
            </a:pPr>
            <a:r>
              <a:rPr lang="en-US" sz="2000" b="1" dirty="0" smtClean="0">
                <a:latin typeface="Calibri" panose="020F0502020204030204" pitchFamily="34" charset="0"/>
              </a:rPr>
              <a:t>Optimum </a:t>
            </a:r>
            <a:r>
              <a:rPr lang="en-US" sz="2000" b="1" dirty="0">
                <a:latin typeface="Calibri" panose="020F0502020204030204" pitchFamily="34" charset="0"/>
              </a:rPr>
              <a:t>HSE performance. </a:t>
            </a:r>
          </a:p>
        </p:txBody>
      </p:sp>
      <p:sp>
        <p:nvSpPr>
          <p:cNvPr id="3" name="Rectangle 2"/>
          <p:cNvSpPr/>
          <p:nvPr/>
        </p:nvSpPr>
        <p:spPr>
          <a:xfrm>
            <a:off x="1033530" y="658743"/>
            <a:ext cx="7010400" cy="707886"/>
          </a:xfrm>
          <a:prstGeom prst="rect">
            <a:avLst/>
          </a:prstGeom>
          <a:solidFill>
            <a:srgbClr val="0D3F3A"/>
          </a:solidFill>
        </p:spPr>
        <p:txBody>
          <a:bodyPr wrap="square">
            <a:spAutoFit/>
          </a:bodyPr>
          <a:lstStyle/>
          <a:p>
            <a:pPr algn="ctr"/>
            <a:r>
              <a:rPr lang="en-US" sz="4000" b="1" dirty="0" smtClean="0">
                <a:solidFill>
                  <a:schemeClr val="bg1"/>
                </a:solidFill>
                <a:latin typeface="Calibri" panose="020F0502020204030204" pitchFamily="34" charset="0"/>
              </a:rPr>
              <a:t>MISSION STATEMENT </a:t>
            </a:r>
            <a:endParaRPr lang="en-US" sz="4000" dirty="0">
              <a:solidFill>
                <a:schemeClr val="bg1"/>
              </a:solidFill>
              <a:latin typeface="Calibri" panose="020F0502020204030204" pitchFamily="34" charset="0"/>
            </a:endParaRPr>
          </a:p>
        </p:txBody>
      </p:sp>
      <p:sp>
        <p:nvSpPr>
          <p:cNvPr id="4" name="Rectangle 3"/>
          <p:cNvSpPr/>
          <p:nvPr/>
        </p:nvSpPr>
        <p:spPr>
          <a:xfrm>
            <a:off x="2667000" y="6096000"/>
            <a:ext cx="3137077" cy="369332"/>
          </a:xfrm>
          <a:prstGeom prst="rect">
            <a:avLst/>
          </a:prstGeom>
        </p:spPr>
        <p:txBody>
          <a:bodyPr wrap="none">
            <a:spAutoFit/>
          </a:bodyPr>
          <a:lstStyle/>
          <a:p>
            <a:r>
              <a:rPr lang="en-US" b="1" i="1" dirty="0" smtClean="0">
                <a:solidFill>
                  <a:srgbClr val="0D3F3A"/>
                </a:solidFill>
                <a:latin typeface="Calibri" panose="020F0502020204030204" pitchFamily="34" charset="0"/>
              </a:rPr>
              <a:t>…Quality And Efficient Services</a:t>
            </a:r>
            <a:endParaRPr lang="en-US" b="1" i="1" dirty="0">
              <a:solidFill>
                <a:srgbClr val="0D3F3A"/>
              </a:solidFill>
              <a:latin typeface="Calibri" panose="020F0502020204030204" pitchFamily="34" charset="0"/>
            </a:endParaRPr>
          </a:p>
        </p:txBody>
      </p:sp>
      <p:pic>
        <p:nvPicPr>
          <p:cNvPr id="6" name="Picture 1" descr="C:\Users\JAMES ENO A\Documents\sir pere\PLVL LOGO.png"/>
          <p:cNvPicPr>
            <a:picLocks noChangeAspect="1" noChangeArrowheads="1"/>
          </p:cNvPicPr>
          <p:nvPr/>
        </p:nvPicPr>
        <p:blipFill>
          <a:blip r:embed="rId2"/>
          <a:srcRect/>
          <a:stretch>
            <a:fillRect/>
          </a:stretch>
        </p:blipFill>
        <p:spPr bwMode="auto">
          <a:xfrm>
            <a:off x="7391400" y="5410200"/>
            <a:ext cx="1118993" cy="822559"/>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7950" y="667433"/>
            <a:ext cx="6463885" cy="646331"/>
          </a:xfrm>
          <a:prstGeom prst="rect">
            <a:avLst/>
          </a:prstGeom>
          <a:solidFill>
            <a:srgbClr val="0D3F3A"/>
          </a:solidFill>
        </p:spPr>
        <p:txBody>
          <a:bodyPr wrap="none">
            <a:spAutoFit/>
          </a:bodyPr>
          <a:lstStyle/>
          <a:p>
            <a:r>
              <a:rPr lang="en-US" sz="3600" b="1" dirty="0">
                <a:solidFill>
                  <a:schemeClr val="bg1"/>
                </a:solidFill>
                <a:latin typeface="Calibri" panose="020F0502020204030204" pitchFamily="34" charset="0"/>
              </a:rPr>
              <a:t>Our Business Practices/ Strategy </a:t>
            </a:r>
            <a:endParaRPr lang="en-US" sz="3600" dirty="0">
              <a:solidFill>
                <a:schemeClr val="bg1"/>
              </a:solidFill>
              <a:latin typeface="Calibri" panose="020F0502020204030204" pitchFamily="34" charset="0"/>
            </a:endParaRPr>
          </a:p>
        </p:txBody>
      </p:sp>
      <p:sp>
        <p:nvSpPr>
          <p:cNvPr id="3" name="Rectangle 2"/>
          <p:cNvSpPr/>
          <p:nvPr/>
        </p:nvSpPr>
        <p:spPr>
          <a:xfrm>
            <a:off x="509393" y="1524000"/>
            <a:ext cx="8001000" cy="3785652"/>
          </a:xfrm>
          <a:prstGeom prst="rect">
            <a:avLst/>
          </a:prstGeom>
        </p:spPr>
        <p:txBody>
          <a:bodyPr wrap="square">
            <a:spAutoFit/>
          </a:bodyPr>
          <a:lstStyle/>
          <a:p>
            <a:pPr marL="342900" indent="-342900" algn="just">
              <a:buFont typeface="Wingdings" panose="05000000000000000000" pitchFamily="2" charset="2"/>
              <a:buChar char="§"/>
            </a:pPr>
            <a:r>
              <a:rPr lang="en-US" sz="2400" b="1" dirty="0">
                <a:latin typeface="Calibri" panose="020F0502020204030204" pitchFamily="34" charset="0"/>
              </a:rPr>
              <a:t>Safety first. </a:t>
            </a:r>
            <a:endParaRPr lang="en-US" sz="2400" b="1" dirty="0" smtClean="0">
              <a:latin typeface="Calibri" panose="020F0502020204030204" pitchFamily="34" charset="0"/>
            </a:endParaRPr>
          </a:p>
          <a:p>
            <a:pPr marL="342900" indent="-342900" algn="just">
              <a:buFont typeface="Wingdings" panose="05000000000000000000" pitchFamily="2" charset="2"/>
              <a:buChar char="§"/>
            </a:pPr>
            <a:r>
              <a:rPr lang="en-US" sz="2400" b="1" dirty="0" smtClean="0">
                <a:latin typeface="Calibri" panose="020F0502020204030204" pitchFamily="34" charset="0"/>
              </a:rPr>
              <a:t>Quality of products </a:t>
            </a:r>
            <a:endParaRPr lang="en-US" sz="2400" b="1" dirty="0">
              <a:latin typeface="Calibri" panose="020F0502020204030204" pitchFamily="34" charset="0"/>
            </a:endParaRPr>
          </a:p>
          <a:p>
            <a:pPr marL="342900" indent="-342900" algn="just">
              <a:buFont typeface="Wingdings" panose="05000000000000000000" pitchFamily="2" charset="2"/>
              <a:buChar char="§"/>
            </a:pPr>
            <a:r>
              <a:rPr lang="en-US" sz="2400" b="1" dirty="0" smtClean="0">
                <a:latin typeface="Calibri" panose="020F0502020204030204" pitchFamily="34" charset="0"/>
              </a:rPr>
              <a:t>We </a:t>
            </a:r>
            <a:r>
              <a:rPr lang="en-US" sz="2400" b="1" dirty="0">
                <a:latin typeface="Calibri" panose="020F0502020204030204" pitchFamily="34" charset="0"/>
              </a:rPr>
              <a:t>recognize that each project and rig is unique. </a:t>
            </a:r>
          </a:p>
          <a:p>
            <a:pPr marL="342900" indent="-342900" algn="just">
              <a:buFont typeface="Wingdings" panose="05000000000000000000" pitchFamily="2" charset="2"/>
              <a:buChar char="§"/>
            </a:pPr>
            <a:r>
              <a:rPr lang="en-US" sz="2400" b="1" dirty="0" smtClean="0">
                <a:latin typeface="Calibri" panose="020F0502020204030204" pitchFamily="34" charset="0"/>
              </a:rPr>
              <a:t>Provision </a:t>
            </a:r>
            <a:r>
              <a:rPr lang="en-US" sz="2400" b="1" dirty="0">
                <a:latin typeface="Calibri" panose="020F0502020204030204" pitchFamily="34" charset="0"/>
              </a:rPr>
              <a:t>of environmental friendly </a:t>
            </a:r>
            <a:r>
              <a:rPr lang="en-US" sz="2400" b="1" dirty="0" smtClean="0">
                <a:latin typeface="Calibri" panose="020F0502020204030204" pitchFamily="34" charset="0"/>
              </a:rPr>
              <a:t>waste management solutions </a:t>
            </a:r>
            <a:r>
              <a:rPr lang="en-US" sz="2400" b="1" dirty="0">
                <a:latin typeface="Calibri" panose="020F0502020204030204" pitchFamily="34" charset="0"/>
              </a:rPr>
              <a:t>which improve drilling rates and reduce </a:t>
            </a:r>
            <a:r>
              <a:rPr lang="en-US" sz="2400" b="1" dirty="0" smtClean="0">
                <a:latin typeface="Calibri" panose="020F0502020204030204" pitchFamily="34" charset="0"/>
              </a:rPr>
              <a:t>cost. </a:t>
            </a:r>
            <a:endParaRPr lang="en-US" sz="2400" b="1" dirty="0">
              <a:latin typeface="Calibri" panose="020F0502020204030204" pitchFamily="34" charset="0"/>
            </a:endParaRPr>
          </a:p>
          <a:p>
            <a:pPr marL="342900" indent="-342900" algn="just">
              <a:buFont typeface="Wingdings" panose="05000000000000000000" pitchFamily="2" charset="2"/>
              <a:buChar char="§"/>
            </a:pPr>
            <a:r>
              <a:rPr lang="en-US" sz="2400" b="1" dirty="0" smtClean="0">
                <a:latin typeface="Calibri" panose="020F0502020204030204" pitchFamily="34" charset="0"/>
              </a:rPr>
              <a:t>Highly </a:t>
            </a:r>
            <a:r>
              <a:rPr lang="en-US" sz="2400" b="1" dirty="0">
                <a:latin typeface="Calibri" panose="020F0502020204030204" pitchFamily="34" charset="0"/>
              </a:rPr>
              <a:t>experienced personnel who are up to date on industry standards </a:t>
            </a:r>
          </a:p>
          <a:p>
            <a:pPr marL="342900" indent="-342900" algn="just">
              <a:buFont typeface="Wingdings" panose="05000000000000000000" pitchFamily="2" charset="2"/>
              <a:buChar char="§"/>
            </a:pPr>
            <a:r>
              <a:rPr lang="en-US" sz="2400" b="1" dirty="0" smtClean="0">
                <a:latin typeface="Calibri" panose="020F0502020204030204" pitchFamily="34" charset="0"/>
              </a:rPr>
              <a:t>Our </a:t>
            </a:r>
            <a:r>
              <a:rPr lang="en-US" sz="2400" b="1" dirty="0">
                <a:latin typeface="Calibri" panose="020F0502020204030204" pitchFamily="34" charset="0"/>
              </a:rPr>
              <a:t>value-added services and support programs maximizes uptime, simplify management, and deliver solid value. </a:t>
            </a:r>
          </a:p>
          <a:p>
            <a:pPr marL="342900" indent="-342900" algn="just">
              <a:buFont typeface="Wingdings" panose="05000000000000000000" pitchFamily="2" charset="2"/>
              <a:buChar char="§"/>
            </a:pPr>
            <a:r>
              <a:rPr lang="en-US" sz="2400" b="1" dirty="0" smtClean="0">
                <a:latin typeface="Calibri" panose="020F0502020204030204" pitchFamily="34" charset="0"/>
              </a:rPr>
              <a:t>We </a:t>
            </a:r>
            <a:r>
              <a:rPr lang="en-US" sz="2400" b="1" dirty="0">
                <a:latin typeface="Calibri" panose="020F0502020204030204" pitchFamily="34" charset="0"/>
              </a:rPr>
              <a:t>employ a closed loop system that minimizes waste </a:t>
            </a:r>
          </a:p>
        </p:txBody>
      </p:sp>
      <p:sp>
        <p:nvSpPr>
          <p:cNvPr id="4" name="Rectangle 3"/>
          <p:cNvSpPr/>
          <p:nvPr/>
        </p:nvSpPr>
        <p:spPr>
          <a:xfrm>
            <a:off x="2743200" y="5890258"/>
            <a:ext cx="3137077" cy="369332"/>
          </a:xfrm>
          <a:prstGeom prst="rect">
            <a:avLst/>
          </a:prstGeom>
        </p:spPr>
        <p:txBody>
          <a:bodyPr wrap="none">
            <a:spAutoFit/>
          </a:bodyPr>
          <a:lstStyle/>
          <a:p>
            <a:r>
              <a:rPr lang="en-US" b="1" i="1" dirty="0" smtClean="0">
                <a:solidFill>
                  <a:srgbClr val="0D3F3A"/>
                </a:solidFill>
                <a:latin typeface="Calibri" panose="020F0502020204030204" pitchFamily="34" charset="0"/>
              </a:rPr>
              <a:t>…Quality And Efficient Services</a:t>
            </a:r>
            <a:endParaRPr lang="en-US" b="1" i="1" dirty="0">
              <a:solidFill>
                <a:srgbClr val="0D3F3A"/>
              </a:solidFill>
              <a:latin typeface="Calibri" panose="020F0502020204030204" pitchFamily="34" charset="0"/>
            </a:endParaRPr>
          </a:p>
        </p:txBody>
      </p:sp>
      <p:pic>
        <p:nvPicPr>
          <p:cNvPr id="6" name="Picture 1" descr="C:\Users\JAMES ENO A\Documents\sir pere\PLVL LOGO.png"/>
          <p:cNvPicPr>
            <a:picLocks noChangeAspect="1" noChangeArrowheads="1"/>
          </p:cNvPicPr>
          <p:nvPr/>
        </p:nvPicPr>
        <p:blipFill>
          <a:blip r:embed="rId2"/>
          <a:srcRect/>
          <a:stretch>
            <a:fillRect/>
          </a:stretch>
        </p:blipFill>
        <p:spPr bwMode="auto">
          <a:xfrm>
            <a:off x="7391400" y="5410200"/>
            <a:ext cx="1118993" cy="822559"/>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865030"/>
            <a:ext cx="8183651" cy="461665"/>
          </a:xfrm>
          <a:prstGeom prst="rect">
            <a:avLst/>
          </a:prstGeom>
          <a:solidFill>
            <a:srgbClr val="0D3F3A"/>
          </a:solidFill>
        </p:spPr>
        <p:txBody>
          <a:bodyPr wrap="none">
            <a:spAutoFit/>
          </a:bodyPr>
          <a:lstStyle/>
          <a:p>
            <a:r>
              <a:rPr lang="en-US" sz="2400" b="1" dirty="0" smtClean="0">
                <a:solidFill>
                  <a:schemeClr val="bg1"/>
                </a:solidFill>
              </a:rPr>
              <a:t>OUR OPERATIONS AND WASTE TREATMENT SERVICES </a:t>
            </a:r>
            <a:endParaRPr lang="en-US" sz="2400" dirty="0">
              <a:solidFill>
                <a:schemeClr val="bg1"/>
              </a:solidFill>
            </a:endParaRPr>
          </a:p>
        </p:txBody>
      </p:sp>
      <p:sp>
        <p:nvSpPr>
          <p:cNvPr id="4" name="Rectangle 3"/>
          <p:cNvSpPr/>
          <p:nvPr/>
        </p:nvSpPr>
        <p:spPr>
          <a:xfrm>
            <a:off x="609600" y="1600200"/>
            <a:ext cx="7620000" cy="3816429"/>
          </a:xfrm>
          <a:prstGeom prst="rect">
            <a:avLst/>
          </a:prstGeom>
        </p:spPr>
        <p:txBody>
          <a:bodyPr wrap="square">
            <a:spAutoFit/>
          </a:bodyPr>
          <a:lstStyle/>
          <a:p>
            <a:pPr algn="just"/>
            <a:r>
              <a:rPr lang="en-US" sz="2200" b="1" dirty="0" smtClean="0">
                <a:solidFill>
                  <a:srgbClr val="FF0000"/>
                </a:solidFill>
                <a:latin typeface="Calibri" panose="020F0502020204030204" pitchFamily="34" charset="0"/>
              </a:rPr>
              <a:t>PENTIUM LEAP VENTURES LTD. </a:t>
            </a:r>
            <a:r>
              <a:rPr lang="en-US" sz="2200" b="1" dirty="0" smtClean="0">
                <a:latin typeface="Calibri" panose="020F0502020204030204" pitchFamily="34" charset="0"/>
              </a:rPr>
              <a:t>in partnership with PRIME SOURCES LIMITED for treatment of various waste. And BST for exploration, borehole rigs and </a:t>
            </a:r>
            <a:r>
              <a:rPr lang="en-US" sz="2200" b="1" dirty="0">
                <a:latin typeface="Calibri" panose="020F0502020204030204" pitchFamily="34" charset="0"/>
              </a:rPr>
              <a:t>High pressure valves, flanges, spades &amp; accessories</a:t>
            </a:r>
          </a:p>
          <a:p>
            <a:pPr algn="just"/>
            <a:r>
              <a:rPr lang="en-US" sz="2200" b="1" dirty="0">
                <a:latin typeface="Calibri" panose="020F0502020204030204" pitchFamily="34" charset="0"/>
              </a:rPr>
              <a:t> The operating</a:t>
            </a:r>
            <a:r>
              <a:rPr lang="en-US" sz="2200" b="1" dirty="0" smtClean="0">
                <a:latin typeface="Calibri" panose="020F0502020204030204" pitchFamily="34" charset="0"/>
              </a:rPr>
              <a:t> characteristics of the thermal plant was also designed to accept apart from hydrocarbon contaminants, but also materials contaminated with coal tar constituents such as PAHs, phenols and pesticides including DDA, DDE and DDT.</a:t>
            </a:r>
          </a:p>
          <a:p>
            <a:r>
              <a:rPr lang="en-US" sz="2200" b="1" dirty="0" smtClean="0">
                <a:latin typeface="Calibri" panose="020F0502020204030204" pitchFamily="34" charset="0"/>
              </a:rPr>
              <a:t> </a:t>
            </a:r>
          </a:p>
          <a:p>
            <a:r>
              <a:rPr lang="en-US" sz="2200" b="1" dirty="0" smtClean="0">
                <a:latin typeface="Calibri" panose="020F0502020204030204" pitchFamily="34" charset="0"/>
              </a:rPr>
              <a:t>The facility has been designed to ensure that oil is recovered from the waste while the solids are recovered as fine dusts. </a:t>
            </a:r>
            <a:endParaRPr lang="en-US" sz="2200" b="1" dirty="0">
              <a:latin typeface="Calibri" panose="020F0502020204030204" pitchFamily="34" charset="0"/>
            </a:endParaRPr>
          </a:p>
        </p:txBody>
      </p:sp>
      <p:sp>
        <p:nvSpPr>
          <p:cNvPr id="5" name="Rectangle 4"/>
          <p:cNvSpPr/>
          <p:nvPr/>
        </p:nvSpPr>
        <p:spPr>
          <a:xfrm>
            <a:off x="3733800" y="6248400"/>
            <a:ext cx="3137077" cy="369332"/>
          </a:xfrm>
          <a:prstGeom prst="rect">
            <a:avLst/>
          </a:prstGeom>
        </p:spPr>
        <p:txBody>
          <a:bodyPr wrap="none">
            <a:spAutoFit/>
          </a:bodyPr>
          <a:lstStyle/>
          <a:p>
            <a:r>
              <a:rPr lang="en-US" b="1" i="1" dirty="0" smtClean="0">
                <a:solidFill>
                  <a:srgbClr val="0D3F3A"/>
                </a:solidFill>
                <a:latin typeface="Calibri" panose="020F0502020204030204" pitchFamily="34" charset="0"/>
              </a:rPr>
              <a:t>…Quality And Efficient Services</a:t>
            </a:r>
            <a:endParaRPr lang="en-US" b="1" i="1" dirty="0">
              <a:solidFill>
                <a:srgbClr val="0D3F3A"/>
              </a:solidFill>
              <a:latin typeface="Calibri" panose="020F0502020204030204" pitchFamily="34" charset="0"/>
            </a:endParaRPr>
          </a:p>
        </p:txBody>
      </p:sp>
      <p:pic>
        <p:nvPicPr>
          <p:cNvPr id="7" name="Picture 1" descr="C:\Users\JAMES ENO A\Documents\sir pere\PLVL LOGO.png"/>
          <p:cNvPicPr>
            <a:picLocks noChangeAspect="1" noChangeArrowheads="1"/>
          </p:cNvPicPr>
          <p:nvPr/>
        </p:nvPicPr>
        <p:blipFill>
          <a:blip r:embed="rId2"/>
          <a:srcRect/>
          <a:stretch>
            <a:fillRect/>
          </a:stretch>
        </p:blipFill>
        <p:spPr bwMode="auto">
          <a:xfrm>
            <a:off x="7772400" y="5647412"/>
            <a:ext cx="1118993" cy="822559"/>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85800"/>
            <a:ext cx="8382000" cy="5262979"/>
          </a:xfrm>
          <a:prstGeom prst="rect">
            <a:avLst/>
          </a:prstGeom>
          <a:noFill/>
        </p:spPr>
        <p:txBody>
          <a:bodyPr wrap="square" rtlCol="0">
            <a:spAutoFit/>
          </a:bodyPr>
          <a:lstStyle/>
          <a:p>
            <a:pPr algn="just"/>
            <a:r>
              <a:rPr lang="en-US" sz="2800" dirty="0" smtClean="0">
                <a:latin typeface="Calibri" panose="020F0502020204030204" pitchFamily="34" charset="0"/>
              </a:rPr>
              <a:t>The thermal plant was designed to ensure that air and noise emissions comply with regulatory limits. The process outputs are recorded graphically and tabulated on hourly basis on magnetic copy and a paper copy is produced for each 12-hour operational shift. The stack of the plant is fitted with catalytic bead filters to effectively remove particulates and metals from being emitted in the stack gases. The stack height is 12m above grade.</a:t>
            </a:r>
          </a:p>
          <a:p>
            <a:r>
              <a:rPr lang="en-US" sz="2800" dirty="0" smtClean="0">
                <a:latin typeface="Calibri" panose="020F0502020204030204" pitchFamily="34" charset="0"/>
              </a:rPr>
              <a:t> </a:t>
            </a:r>
          </a:p>
          <a:p>
            <a:r>
              <a:rPr lang="en-US" sz="2800" dirty="0" smtClean="0">
                <a:latin typeface="Calibri" panose="020F0502020204030204" pitchFamily="34" charset="0"/>
              </a:rPr>
              <a:t> </a:t>
            </a:r>
          </a:p>
          <a:p>
            <a:endParaRPr lang="en-US" sz="2800" dirty="0">
              <a:latin typeface="Calibri" panose="020F0502020204030204" pitchFamily="34" charset="0"/>
            </a:endParaRPr>
          </a:p>
        </p:txBody>
      </p:sp>
      <p:pic>
        <p:nvPicPr>
          <p:cNvPr id="4" name="Picture 1" descr="C:\Users\JAMES ENO A\Documents\sir pere\PLVL LOGO.png"/>
          <p:cNvPicPr>
            <a:picLocks noChangeAspect="1" noChangeArrowheads="1"/>
          </p:cNvPicPr>
          <p:nvPr/>
        </p:nvPicPr>
        <p:blipFill>
          <a:blip r:embed="rId2"/>
          <a:srcRect/>
          <a:stretch>
            <a:fillRect/>
          </a:stretch>
        </p:blipFill>
        <p:spPr bwMode="auto">
          <a:xfrm>
            <a:off x="7620000" y="5715000"/>
            <a:ext cx="1118993" cy="822559"/>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0213" y="1349995"/>
            <a:ext cx="8382000" cy="4832092"/>
          </a:xfrm>
          <a:prstGeom prst="rect">
            <a:avLst/>
          </a:prstGeom>
          <a:noFill/>
        </p:spPr>
        <p:txBody>
          <a:bodyPr wrap="square" rtlCol="0">
            <a:spAutoFit/>
          </a:bodyPr>
          <a:lstStyle/>
          <a:p>
            <a:pPr algn="just"/>
            <a:endParaRPr lang="en-US" sz="2800" dirty="0" smtClean="0">
              <a:latin typeface="Calibri" panose="020F0502020204030204" pitchFamily="34" charset="0"/>
            </a:endParaRPr>
          </a:p>
          <a:p>
            <a:pPr algn="just"/>
            <a:r>
              <a:rPr lang="en-US" sz="2800" dirty="0" smtClean="0">
                <a:latin typeface="Calibri" panose="020F0502020204030204" pitchFamily="34" charset="0"/>
              </a:rPr>
              <a:t>The treated materials will be re-hydrated and cooled as they are discharged to suppress dust production. They will be sampled on a regular basis during operation. The treated solids will be placed within one of the lined and </a:t>
            </a:r>
            <a:r>
              <a:rPr lang="en-US" sz="2800" dirty="0" err="1" smtClean="0">
                <a:latin typeface="Calibri" panose="020F0502020204030204" pitchFamily="34" charset="0"/>
              </a:rPr>
              <a:t>bermed</a:t>
            </a:r>
            <a:r>
              <a:rPr lang="en-US" sz="2800" dirty="0" smtClean="0">
                <a:latin typeface="Calibri" panose="020F0502020204030204" pitchFamily="34" charset="0"/>
              </a:rPr>
              <a:t> cells. The treated solids once confirmed by laboratory analyses to meet the applied criteria will be taken off site for any of the under listed beneficial end uses:</a:t>
            </a:r>
          </a:p>
          <a:p>
            <a:pPr lvl="0"/>
            <a:endParaRPr lang="en-US" sz="2800" dirty="0" smtClean="0">
              <a:latin typeface="Calibri" panose="020F0502020204030204" pitchFamily="34" charset="0"/>
            </a:endParaRPr>
          </a:p>
          <a:p>
            <a:endParaRPr lang="en-US" sz="2800" dirty="0">
              <a:latin typeface="Calibri" panose="020F0502020204030204" pitchFamily="34" charset="0"/>
            </a:endParaRPr>
          </a:p>
        </p:txBody>
      </p:sp>
      <p:pic>
        <p:nvPicPr>
          <p:cNvPr id="3" name="Picture 1" descr="C:\Users\JAMES ENO A\Documents\sir pere\PLVL LOGO.png"/>
          <p:cNvPicPr>
            <a:picLocks noChangeAspect="1" noChangeArrowheads="1"/>
          </p:cNvPicPr>
          <p:nvPr/>
        </p:nvPicPr>
        <p:blipFill>
          <a:blip r:embed="rId2"/>
          <a:srcRect/>
          <a:stretch>
            <a:fillRect/>
          </a:stretch>
        </p:blipFill>
        <p:spPr bwMode="auto">
          <a:xfrm>
            <a:off x="7620000" y="5715000"/>
            <a:ext cx="1118993" cy="822559"/>
          </a:xfrm>
          <a:prstGeom prst="rect">
            <a:avLst/>
          </a:prstGeom>
          <a:noFill/>
        </p:spPr>
      </p:pic>
      <p:sp>
        <p:nvSpPr>
          <p:cNvPr id="4" name="TextBox 3"/>
          <p:cNvSpPr txBox="1"/>
          <p:nvPr/>
        </p:nvSpPr>
        <p:spPr>
          <a:xfrm>
            <a:off x="304800" y="740189"/>
            <a:ext cx="8382000" cy="646331"/>
          </a:xfrm>
          <a:prstGeom prst="rect">
            <a:avLst/>
          </a:prstGeom>
          <a:solidFill>
            <a:srgbClr val="0D3F3A"/>
          </a:solidFill>
        </p:spPr>
        <p:txBody>
          <a:bodyPr wrap="square" rtlCol="0">
            <a:spAutoFit/>
          </a:bodyPr>
          <a:lstStyle/>
          <a:p>
            <a:pPr algn="ctr"/>
            <a:r>
              <a:rPr lang="en-US" sz="3600" b="1" dirty="0" smtClean="0">
                <a:solidFill>
                  <a:schemeClr val="bg1"/>
                </a:solidFill>
                <a:latin typeface="Calibri" panose="020F0502020204030204" pitchFamily="34" charset="0"/>
              </a:rPr>
              <a:t>RESIDUE DISPOSAL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762000"/>
            <a:ext cx="7772400" cy="4770537"/>
          </a:xfrm>
          <a:prstGeom prst="rect">
            <a:avLst/>
          </a:prstGeom>
          <a:noFill/>
        </p:spPr>
        <p:txBody>
          <a:bodyPr wrap="square" rtlCol="0">
            <a:spAutoFit/>
          </a:bodyPr>
          <a:lstStyle/>
          <a:p>
            <a:pPr lvl="0"/>
            <a:r>
              <a:rPr lang="en-US" sz="2800" dirty="0" smtClean="0">
                <a:latin typeface="Calibri" panose="020F0502020204030204" pitchFamily="34" charset="0"/>
              </a:rPr>
              <a:t>Industrial backfill;</a:t>
            </a:r>
          </a:p>
          <a:p>
            <a:pPr lvl="0"/>
            <a:r>
              <a:rPr lang="en-US" sz="2800" dirty="0" smtClean="0">
                <a:latin typeface="Calibri" panose="020F0502020204030204" pitchFamily="34" charset="0"/>
              </a:rPr>
              <a:t>Road sub-grade;</a:t>
            </a:r>
          </a:p>
          <a:p>
            <a:pPr lvl="0"/>
            <a:r>
              <a:rPr lang="en-US" sz="2800" dirty="0" smtClean="0">
                <a:latin typeface="Calibri" panose="020F0502020204030204" pitchFamily="34" charset="0"/>
              </a:rPr>
              <a:t>Asphalt incorporation;</a:t>
            </a:r>
          </a:p>
          <a:p>
            <a:pPr lvl="0"/>
            <a:r>
              <a:rPr lang="en-US" sz="2800" dirty="0" smtClean="0">
                <a:latin typeface="Calibri" panose="020F0502020204030204" pitchFamily="34" charset="0"/>
              </a:rPr>
              <a:t>Brick making;</a:t>
            </a:r>
          </a:p>
          <a:p>
            <a:pPr lvl="0"/>
            <a:r>
              <a:rPr lang="en-US" sz="2800" dirty="0" smtClean="0">
                <a:latin typeface="Calibri" panose="020F0502020204030204" pitchFamily="34" charset="0"/>
              </a:rPr>
              <a:t>Synthetic aggregate;</a:t>
            </a:r>
          </a:p>
          <a:p>
            <a:pPr lvl="0"/>
            <a:r>
              <a:rPr lang="en-US" sz="2800" dirty="0" smtClean="0">
                <a:latin typeface="Calibri" panose="020F0502020204030204" pitchFamily="34" charset="0"/>
              </a:rPr>
              <a:t>Concrete filler;</a:t>
            </a:r>
          </a:p>
          <a:p>
            <a:pPr lvl="0"/>
            <a:r>
              <a:rPr lang="en-US" sz="2800" dirty="0" smtClean="0">
                <a:latin typeface="Calibri" panose="020F0502020204030204" pitchFamily="34" charset="0"/>
              </a:rPr>
              <a:t>Landfill cover;</a:t>
            </a:r>
          </a:p>
          <a:p>
            <a:pPr lvl="0"/>
            <a:r>
              <a:rPr lang="en-US" sz="2800" dirty="0" smtClean="0">
                <a:latin typeface="Calibri" panose="020F0502020204030204" pitchFamily="34" charset="0"/>
              </a:rPr>
              <a:t>Low permeability under containment area; and</a:t>
            </a:r>
          </a:p>
          <a:p>
            <a:pPr lvl="0"/>
            <a:r>
              <a:rPr lang="en-US" sz="2800" dirty="0" smtClean="0">
                <a:latin typeface="Calibri" panose="020F0502020204030204" pitchFamily="34" charset="0"/>
              </a:rPr>
              <a:t>Blocks.</a:t>
            </a:r>
          </a:p>
          <a:p>
            <a:pPr marL="339725" indent="-339725">
              <a:buFont typeface="Wingdings" pitchFamily="2" charset="2"/>
              <a:buChar char="§"/>
            </a:pPr>
            <a:endParaRPr lang="en-US" sz="2400" dirty="0" smtClean="0">
              <a:latin typeface="Calibri" panose="020F0502020204030204" pitchFamily="34" charset="0"/>
            </a:endParaRPr>
          </a:p>
          <a:p>
            <a:endParaRPr lang="en-US" sz="2800" dirty="0">
              <a:latin typeface="Calibri" panose="020F0502020204030204" pitchFamily="34" charset="0"/>
            </a:endParaRPr>
          </a:p>
        </p:txBody>
      </p:sp>
      <p:pic>
        <p:nvPicPr>
          <p:cNvPr id="3" name="Picture 1" descr="C:\Users\JAMES ENO A\Documents\sir pere\PLVL LOGO.png"/>
          <p:cNvPicPr>
            <a:picLocks noChangeAspect="1" noChangeArrowheads="1"/>
          </p:cNvPicPr>
          <p:nvPr/>
        </p:nvPicPr>
        <p:blipFill>
          <a:blip r:embed="rId2"/>
          <a:srcRect/>
          <a:stretch>
            <a:fillRect/>
          </a:stretch>
        </p:blipFill>
        <p:spPr bwMode="auto">
          <a:xfrm>
            <a:off x="7620000" y="5715000"/>
            <a:ext cx="1118993" cy="822559"/>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457200"/>
            <a:ext cx="7543800" cy="1200329"/>
          </a:xfrm>
          <a:prstGeom prst="rect">
            <a:avLst/>
          </a:prstGeom>
          <a:solidFill>
            <a:srgbClr val="0D3F3A"/>
          </a:solidFill>
        </p:spPr>
        <p:txBody>
          <a:bodyPr wrap="square">
            <a:spAutoFit/>
          </a:bodyPr>
          <a:lstStyle/>
          <a:p>
            <a:pPr algn="ctr"/>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rPr>
              <a:t>COMMON REASONS FOR DOWN TIME IN DRILLING OPERATIONS</a:t>
            </a:r>
            <a:endParaRPr lang="en-US" sz="36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
        <p:nvSpPr>
          <p:cNvPr id="3" name="Rectangle 2"/>
          <p:cNvSpPr/>
          <p:nvPr/>
        </p:nvSpPr>
        <p:spPr>
          <a:xfrm>
            <a:off x="381000" y="1676400"/>
            <a:ext cx="7924800" cy="3316742"/>
          </a:xfrm>
          <a:prstGeom prst="rect">
            <a:avLst/>
          </a:prstGeom>
        </p:spPr>
        <p:txBody>
          <a:bodyPr wrap="square">
            <a:spAutoFit/>
          </a:bodyPr>
          <a:lstStyle/>
          <a:p>
            <a:pPr marL="571500" indent="-571500">
              <a:lnSpc>
                <a:spcPct val="150000"/>
              </a:lnSpc>
              <a:buFont typeface="Wingdings" panose="05000000000000000000" pitchFamily="2" charset="2"/>
              <a:buChar char="§"/>
            </a:pPr>
            <a:r>
              <a:rPr lang="en-US" sz="3600" b="1" dirty="0">
                <a:latin typeface="Calibri" panose="020F0502020204030204" pitchFamily="34" charset="0"/>
                <a:cs typeface="Times New Roman" pitchFamily="18" charset="0"/>
              </a:rPr>
              <a:t>Bad Equipments </a:t>
            </a:r>
          </a:p>
          <a:p>
            <a:pPr marL="571500" indent="-571500">
              <a:lnSpc>
                <a:spcPct val="150000"/>
              </a:lnSpc>
              <a:buFont typeface="Wingdings" panose="05000000000000000000" pitchFamily="2" charset="2"/>
              <a:buChar char="§"/>
            </a:pPr>
            <a:r>
              <a:rPr lang="en-US" sz="3600" b="1" dirty="0" smtClean="0">
                <a:latin typeface="Calibri" panose="020F0502020204030204" pitchFamily="34" charset="0"/>
                <a:cs typeface="Times New Roman" pitchFamily="18" charset="0"/>
              </a:rPr>
              <a:t>Poor </a:t>
            </a:r>
            <a:r>
              <a:rPr lang="en-US" sz="3600" b="1" dirty="0">
                <a:latin typeface="Calibri" panose="020F0502020204030204" pitchFamily="34" charset="0"/>
                <a:cs typeface="Times New Roman" pitchFamily="18" charset="0"/>
              </a:rPr>
              <a:t>Logistics </a:t>
            </a:r>
          </a:p>
          <a:p>
            <a:pPr marL="571500" indent="-571500">
              <a:lnSpc>
                <a:spcPct val="150000"/>
              </a:lnSpc>
              <a:buFont typeface="Wingdings" panose="05000000000000000000" pitchFamily="2" charset="2"/>
              <a:buChar char="§"/>
            </a:pPr>
            <a:r>
              <a:rPr lang="en-US" sz="3600" b="1" dirty="0" smtClean="0">
                <a:latin typeface="Calibri" panose="020F0502020204030204" pitchFamily="34" charset="0"/>
                <a:cs typeface="Times New Roman" pitchFamily="18" charset="0"/>
              </a:rPr>
              <a:t>Inexperienced </a:t>
            </a:r>
            <a:r>
              <a:rPr lang="en-US" sz="3600" b="1" dirty="0">
                <a:latin typeface="Calibri" panose="020F0502020204030204" pitchFamily="34" charset="0"/>
                <a:cs typeface="Times New Roman" pitchFamily="18" charset="0"/>
              </a:rPr>
              <a:t>Personnel </a:t>
            </a:r>
          </a:p>
          <a:p>
            <a:pPr marL="571500" indent="-571500">
              <a:lnSpc>
                <a:spcPct val="150000"/>
              </a:lnSpc>
              <a:buFont typeface="Wingdings" panose="05000000000000000000" pitchFamily="2" charset="2"/>
              <a:buChar char="§"/>
            </a:pPr>
            <a:r>
              <a:rPr lang="en-US" sz="3600" b="1" dirty="0" smtClean="0">
                <a:latin typeface="Calibri" panose="020F0502020204030204" pitchFamily="34" charset="0"/>
                <a:cs typeface="Times New Roman" pitchFamily="18" charset="0"/>
              </a:rPr>
              <a:t>Unavailability </a:t>
            </a:r>
            <a:r>
              <a:rPr lang="en-US" sz="3600" b="1" dirty="0">
                <a:latin typeface="Calibri" panose="020F0502020204030204" pitchFamily="34" charset="0"/>
                <a:cs typeface="Times New Roman" pitchFamily="18" charset="0"/>
              </a:rPr>
              <a:t>of Spares on location </a:t>
            </a:r>
          </a:p>
        </p:txBody>
      </p:sp>
      <p:sp>
        <p:nvSpPr>
          <p:cNvPr id="4" name="Rectangle 3"/>
          <p:cNvSpPr/>
          <p:nvPr/>
        </p:nvSpPr>
        <p:spPr>
          <a:xfrm>
            <a:off x="3733800" y="6248400"/>
            <a:ext cx="3137077" cy="369332"/>
          </a:xfrm>
          <a:prstGeom prst="rect">
            <a:avLst/>
          </a:prstGeom>
        </p:spPr>
        <p:txBody>
          <a:bodyPr wrap="none">
            <a:spAutoFit/>
          </a:bodyPr>
          <a:lstStyle/>
          <a:p>
            <a:r>
              <a:rPr lang="en-US" b="1" i="1" dirty="0" smtClean="0">
                <a:solidFill>
                  <a:srgbClr val="0D3F3A"/>
                </a:solidFill>
                <a:latin typeface="Calibri" panose="020F0502020204030204" pitchFamily="34" charset="0"/>
              </a:rPr>
              <a:t>…Quality And Efficient Services</a:t>
            </a:r>
            <a:endParaRPr lang="en-US" b="1" i="1" dirty="0">
              <a:solidFill>
                <a:srgbClr val="0D3F3A"/>
              </a:solidFill>
              <a:latin typeface="Calibri" panose="020F0502020204030204" pitchFamily="34" charset="0"/>
            </a:endParaRPr>
          </a:p>
        </p:txBody>
      </p:sp>
      <p:pic>
        <p:nvPicPr>
          <p:cNvPr id="6" name="Picture 1" descr="C:\Users\JAMES ENO A\Documents\sir pere\PLVL LOGO.png"/>
          <p:cNvPicPr>
            <a:picLocks noChangeAspect="1" noChangeArrowheads="1"/>
          </p:cNvPicPr>
          <p:nvPr/>
        </p:nvPicPr>
        <p:blipFill>
          <a:blip r:embed="rId2"/>
          <a:srcRect/>
          <a:stretch>
            <a:fillRect/>
          </a:stretch>
        </p:blipFill>
        <p:spPr bwMode="auto">
          <a:xfrm>
            <a:off x="7620000" y="5715000"/>
            <a:ext cx="1118993" cy="822559"/>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1008" y="381000"/>
            <a:ext cx="6238183" cy="584775"/>
          </a:xfrm>
          <a:prstGeom prst="rect">
            <a:avLst/>
          </a:prstGeom>
          <a:solidFill>
            <a:srgbClr val="0D3F3A"/>
          </a:solidFill>
        </p:spPr>
        <p:txBody>
          <a:bodyPr wrap="none">
            <a:spAutoFit/>
          </a:bodyPr>
          <a:lstStyle/>
          <a:p>
            <a:r>
              <a:rPr lang="en-US" sz="3200" b="1" dirty="0" smtClean="0">
                <a:solidFill>
                  <a:schemeClr val="bg1"/>
                </a:solidFill>
                <a:effectLst>
                  <a:outerShdw blurRad="38100" dist="38100" dir="2700000" algn="tl">
                    <a:srgbClr val="000000">
                      <a:alpha val="43137"/>
                    </a:srgbClr>
                  </a:outerShdw>
                </a:effectLst>
                <a:latin typeface="Arial Black" pitchFamily="34" charset="0"/>
              </a:rPr>
              <a:t>PLVL </a:t>
            </a:r>
            <a:r>
              <a:rPr lang="en-US" sz="3200" b="1" dirty="0">
                <a:solidFill>
                  <a:schemeClr val="bg1"/>
                </a:solidFill>
                <a:effectLst>
                  <a:outerShdw blurRad="38100" dist="38100" dir="2700000" algn="tl">
                    <a:srgbClr val="000000">
                      <a:alpha val="43137"/>
                    </a:srgbClr>
                  </a:outerShdw>
                </a:effectLst>
                <a:latin typeface="Arial Black" pitchFamily="34" charset="0"/>
              </a:rPr>
              <a:t>UNIQUE SOLUTIONS </a:t>
            </a:r>
          </a:p>
        </p:txBody>
      </p:sp>
      <p:sp>
        <p:nvSpPr>
          <p:cNvPr id="3" name="Rectangle 2"/>
          <p:cNvSpPr/>
          <p:nvPr/>
        </p:nvSpPr>
        <p:spPr>
          <a:xfrm>
            <a:off x="457200" y="1237595"/>
            <a:ext cx="8305800" cy="4401205"/>
          </a:xfrm>
          <a:prstGeom prst="rect">
            <a:avLst/>
          </a:prstGeom>
        </p:spPr>
        <p:txBody>
          <a:bodyPr wrap="square">
            <a:spAutoFit/>
          </a:bodyPr>
          <a:lstStyle/>
          <a:p>
            <a:pPr marL="457200" indent="-457200">
              <a:buFont typeface="Wingdings" panose="05000000000000000000" pitchFamily="2" charset="2"/>
              <a:buChar char="§"/>
            </a:pPr>
            <a:r>
              <a:rPr lang="en-US" sz="2800" b="1" dirty="0">
                <a:latin typeface="Calibri" panose="020F0502020204030204" pitchFamily="34" charset="0"/>
              </a:rPr>
              <a:t>All equipments are serviced and tested regularly </a:t>
            </a:r>
          </a:p>
          <a:p>
            <a:pPr marL="457200" indent="-457200">
              <a:buFont typeface="Wingdings" panose="05000000000000000000" pitchFamily="2" charset="2"/>
              <a:buChar char="§"/>
            </a:pPr>
            <a:endParaRPr lang="en-US" sz="2800" b="1" dirty="0">
              <a:latin typeface="Calibri" panose="020F0502020204030204" pitchFamily="34" charset="0"/>
            </a:endParaRPr>
          </a:p>
          <a:p>
            <a:pPr marL="457200" indent="-457200">
              <a:buFont typeface="Wingdings" panose="05000000000000000000" pitchFamily="2" charset="2"/>
              <a:buChar char="§"/>
            </a:pPr>
            <a:r>
              <a:rPr lang="en-US" sz="2800" b="1" dirty="0" smtClean="0">
                <a:latin typeface="Calibri" panose="020F0502020204030204" pitchFamily="34" charset="0"/>
              </a:rPr>
              <a:t>We </a:t>
            </a:r>
            <a:r>
              <a:rPr lang="en-US" sz="2800" b="1" dirty="0">
                <a:latin typeface="Calibri" panose="020F0502020204030204" pitchFamily="34" charset="0"/>
              </a:rPr>
              <a:t>have highly trained and experienced personnel executing our projects (We always go for the best hands in the industry) </a:t>
            </a:r>
          </a:p>
          <a:p>
            <a:pPr marL="457200" indent="-457200">
              <a:buFont typeface="Wingdings" panose="05000000000000000000" pitchFamily="2" charset="2"/>
              <a:buChar char="§"/>
            </a:pPr>
            <a:endParaRPr lang="en-US" sz="2800" b="1" dirty="0">
              <a:latin typeface="Calibri" panose="020F0502020204030204" pitchFamily="34" charset="0"/>
            </a:endParaRPr>
          </a:p>
          <a:p>
            <a:pPr marL="457200" indent="-457200">
              <a:buFont typeface="Wingdings" panose="05000000000000000000" pitchFamily="2" charset="2"/>
              <a:buChar char="§"/>
            </a:pPr>
            <a:r>
              <a:rPr lang="en-US" sz="2800" b="1" dirty="0" smtClean="0">
                <a:latin typeface="Calibri" panose="020F0502020204030204" pitchFamily="34" charset="0"/>
              </a:rPr>
              <a:t>Proactive </a:t>
            </a:r>
            <a:r>
              <a:rPr lang="en-US" sz="2800" b="1" dirty="0">
                <a:latin typeface="Calibri" panose="020F0502020204030204" pitchFamily="34" charset="0"/>
              </a:rPr>
              <a:t>in nature: We ensure that spares are made available on site. </a:t>
            </a:r>
          </a:p>
          <a:p>
            <a:pPr marL="457200" indent="-457200">
              <a:buFont typeface="Wingdings" panose="05000000000000000000" pitchFamily="2" charset="2"/>
              <a:buChar char="§"/>
            </a:pPr>
            <a:r>
              <a:rPr lang="en-US" sz="2800" b="1" dirty="0">
                <a:latin typeface="Calibri" panose="020F0502020204030204" pitchFamily="34" charset="0"/>
              </a:rPr>
              <a:t>To account for all eventualities, we have in place a </a:t>
            </a:r>
          </a:p>
          <a:p>
            <a:pPr marL="457200" indent="-457200">
              <a:buFont typeface="Wingdings" panose="05000000000000000000" pitchFamily="2" charset="2"/>
              <a:buChar char="§"/>
            </a:pPr>
            <a:r>
              <a:rPr lang="en-US" sz="2800" b="1" dirty="0">
                <a:latin typeface="Calibri" panose="020F0502020204030204" pitchFamily="34" charset="0"/>
              </a:rPr>
              <a:t>24hr logistics team </a:t>
            </a:r>
          </a:p>
        </p:txBody>
      </p:sp>
      <p:sp>
        <p:nvSpPr>
          <p:cNvPr id="4" name="Rectangle 3"/>
          <p:cNvSpPr/>
          <p:nvPr/>
        </p:nvSpPr>
        <p:spPr>
          <a:xfrm>
            <a:off x="3733800" y="6248400"/>
            <a:ext cx="3680816" cy="369332"/>
          </a:xfrm>
          <a:prstGeom prst="rect">
            <a:avLst/>
          </a:prstGeom>
        </p:spPr>
        <p:txBody>
          <a:bodyPr wrap="none">
            <a:spAutoFit/>
          </a:bodyPr>
          <a:lstStyle/>
          <a:p>
            <a:r>
              <a:rPr lang="en-US" b="1" i="1" dirty="0" smtClean="0">
                <a:solidFill>
                  <a:srgbClr val="7030A0"/>
                </a:solidFill>
              </a:rPr>
              <a:t>…Quality And Efficient Services</a:t>
            </a:r>
            <a:endParaRPr lang="en-US" b="1" i="1" dirty="0">
              <a:solidFill>
                <a:srgbClr val="7030A0"/>
              </a:solidFill>
            </a:endParaRPr>
          </a:p>
        </p:txBody>
      </p:sp>
      <p:pic>
        <p:nvPicPr>
          <p:cNvPr id="6" name="Picture 1" descr="C:\Users\JAMES ENO A\Documents\sir pere\PLVL LOGO.png"/>
          <p:cNvPicPr>
            <a:picLocks noChangeAspect="1" noChangeArrowheads="1"/>
          </p:cNvPicPr>
          <p:nvPr/>
        </p:nvPicPr>
        <p:blipFill>
          <a:blip r:embed="rId2"/>
          <a:srcRect/>
          <a:stretch>
            <a:fillRect/>
          </a:stretch>
        </p:blipFill>
        <p:spPr bwMode="auto">
          <a:xfrm>
            <a:off x="7620000" y="5638800"/>
            <a:ext cx="1118993" cy="822559"/>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3999" y="461233"/>
            <a:ext cx="6618671" cy="523220"/>
          </a:xfrm>
          <a:prstGeom prst="rect">
            <a:avLst/>
          </a:prstGeom>
          <a:solidFill>
            <a:srgbClr val="0D3F3A"/>
          </a:solidFill>
        </p:spPr>
        <p:txBody>
          <a:bodyPr wrap="none">
            <a:spAutoFit/>
          </a:bodyPr>
          <a:lstStyle/>
          <a:p>
            <a:r>
              <a:rPr lang="en-US" sz="2800" b="1" dirty="0" smtClean="0">
                <a:solidFill>
                  <a:schemeClr val="bg1"/>
                </a:solidFill>
                <a:effectLst>
                  <a:outerShdw blurRad="38100" dist="38100" dir="2700000" algn="tl">
                    <a:srgbClr val="000000">
                      <a:alpha val="43137"/>
                    </a:srgbClr>
                  </a:outerShdw>
                </a:effectLst>
                <a:latin typeface="Arial Black" pitchFamily="34" charset="0"/>
              </a:rPr>
              <a:t>OUR</a:t>
            </a:r>
            <a:r>
              <a:rPr lang="en-US" sz="2400" b="1" dirty="0" smtClean="0">
                <a:solidFill>
                  <a:schemeClr val="bg1"/>
                </a:solidFill>
                <a:effectLst>
                  <a:outerShdw blurRad="38100" dist="38100" dir="2700000" algn="tl">
                    <a:srgbClr val="000000">
                      <a:alpha val="43137"/>
                    </a:srgbClr>
                  </a:outerShdw>
                </a:effectLst>
                <a:latin typeface="Arial Black" pitchFamily="34" charset="0"/>
              </a:rPr>
              <a:t> EQUIPMENT (SOLIDS CONTROL)</a:t>
            </a:r>
            <a:endParaRPr lang="en-US" sz="2400" dirty="0">
              <a:solidFill>
                <a:schemeClr val="bg1"/>
              </a:solidFill>
              <a:effectLst>
                <a:outerShdw blurRad="38100" dist="38100" dir="2700000" algn="tl">
                  <a:srgbClr val="000000">
                    <a:alpha val="43137"/>
                  </a:srgbClr>
                </a:outerShdw>
              </a:effectLst>
              <a:latin typeface="Arial Black" pitchFamily="34" charset="0"/>
            </a:endParaRPr>
          </a:p>
        </p:txBody>
      </p:sp>
      <p:sp>
        <p:nvSpPr>
          <p:cNvPr id="3" name="Rectangle 2"/>
          <p:cNvSpPr/>
          <p:nvPr/>
        </p:nvSpPr>
        <p:spPr>
          <a:xfrm>
            <a:off x="533400" y="1066800"/>
            <a:ext cx="8229600" cy="2862322"/>
          </a:xfrm>
          <a:prstGeom prst="rect">
            <a:avLst/>
          </a:prstGeom>
        </p:spPr>
        <p:txBody>
          <a:bodyPr wrap="square">
            <a:spAutoFit/>
          </a:bodyPr>
          <a:lstStyle/>
          <a:p>
            <a:pPr marL="404813" indent="-404813">
              <a:buFont typeface="Wingdings" panose="05000000000000000000" pitchFamily="2" charset="2"/>
              <a:buChar char="§"/>
            </a:pPr>
            <a:r>
              <a:rPr lang="en-US" sz="2000" b="1" dirty="0">
                <a:latin typeface="Calibri" panose="020F0502020204030204" pitchFamily="34" charset="0"/>
              </a:rPr>
              <a:t>Solids Control (Shale Shakers, Mud Cleaner, Shaker  </a:t>
            </a:r>
            <a:r>
              <a:rPr lang="en-US" sz="2000" b="1" dirty="0" smtClean="0">
                <a:latin typeface="Calibri" panose="020F0502020204030204" pitchFamily="34" charset="0"/>
              </a:rPr>
              <a:t>     Screen</a:t>
            </a:r>
            <a:r>
              <a:rPr lang="en-US" sz="2000" b="1" dirty="0">
                <a:latin typeface="Calibri" panose="020F0502020204030204" pitchFamily="34" charset="0"/>
              </a:rPr>
              <a:t>, Decanting Centrifuges, Mud Mixing </a:t>
            </a:r>
            <a:r>
              <a:rPr lang="en-US" sz="2000" b="1" dirty="0" smtClean="0">
                <a:latin typeface="Calibri" panose="020F0502020204030204" pitchFamily="34" charset="0"/>
              </a:rPr>
              <a:t>Systems</a:t>
            </a:r>
            <a:r>
              <a:rPr lang="en-US" sz="2000" b="1" dirty="0">
                <a:latin typeface="Calibri" panose="020F0502020204030204" pitchFamily="34" charset="0"/>
              </a:rPr>
              <a:t>) </a:t>
            </a:r>
            <a:endParaRPr lang="en-US" sz="2000" b="1" dirty="0" smtClean="0">
              <a:latin typeface="Calibri" panose="020F0502020204030204" pitchFamily="34" charset="0"/>
            </a:endParaRPr>
          </a:p>
          <a:p>
            <a:pPr marL="404813" indent="-404813">
              <a:buFont typeface="Wingdings" panose="05000000000000000000" pitchFamily="2" charset="2"/>
              <a:buChar char="§"/>
            </a:pPr>
            <a:endParaRPr lang="en-US" sz="2000" b="1" dirty="0">
              <a:latin typeface="Calibri" panose="020F0502020204030204" pitchFamily="34" charset="0"/>
            </a:endParaRPr>
          </a:p>
          <a:p>
            <a:pPr marL="457200" indent="-457200">
              <a:buFont typeface="Wingdings" panose="05000000000000000000" pitchFamily="2" charset="2"/>
              <a:buChar char="§"/>
            </a:pPr>
            <a:r>
              <a:rPr lang="en-US" sz="2000" b="1" dirty="0" smtClean="0">
                <a:latin typeface="Calibri" panose="020F0502020204030204" pitchFamily="34" charset="0"/>
              </a:rPr>
              <a:t>Containment </a:t>
            </a:r>
            <a:r>
              <a:rPr lang="en-US" sz="2000" b="1" dirty="0">
                <a:latin typeface="Calibri" panose="020F0502020204030204" pitchFamily="34" charset="0"/>
              </a:rPr>
              <a:t>&amp; Handling (Screw conveyors, </a:t>
            </a:r>
            <a:r>
              <a:rPr lang="en-US" sz="2000" b="1" dirty="0" smtClean="0">
                <a:latin typeface="Calibri" panose="020F0502020204030204" pitchFamily="34" charset="0"/>
              </a:rPr>
              <a:t>High-powered </a:t>
            </a:r>
            <a:r>
              <a:rPr lang="en-US" sz="2000" b="1" dirty="0">
                <a:latin typeface="Calibri" panose="020F0502020204030204" pitchFamily="34" charset="0"/>
              </a:rPr>
              <a:t>and portable-vacuum units, Tank-cleaning systems, </a:t>
            </a:r>
            <a:r>
              <a:rPr lang="en-US" sz="2000" b="1" dirty="0" smtClean="0">
                <a:latin typeface="Calibri" panose="020F0502020204030204" pitchFamily="34" charset="0"/>
              </a:rPr>
              <a:t>Cuttings </a:t>
            </a:r>
            <a:r>
              <a:rPr lang="en-US" sz="2000" b="1" dirty="0">
                <a:latin typeface="Calibri" panose="020F0502020204030204" pitchFamily="34" charset="0"/>
              </a:rPr>
              <a:t>containers, Waste pit liners, </a:t>
            </a:r>
            <a:r>
              <a:rPr lang="en-US" sz="2000" b="1" dirty="0" smtClean="0">
                <a:latin typeface="Calibri" panose="020F0502020204030204" pitchFamily="34" charset="0"/>
              </a:rPr>
              <a:t>Offshore </a:t>
            </a:r>
            <a:r>
              <a:rPr lang="en-US" sz="2000" b="1" dirty="0">
                <a:latin typeface="Calibri" panose="020F0502020204030204" pitchFamily="34" charset="0"/>
              </a:rPr>
              <a:t>cuttings tank) </a:t>
            </a:r>
            <a:endParaRPr lang="en-US" sz="2000" b="1" dirty="0" smtClean="0">
              <a:latin typeface="Calibri" panose="020F0502020204030204" pitchFamily="34" charset="0"/>
            </a:endParaRPr>
          </a:p>
          <a:p>
            <a:pPr marL="457200" indent="-457200">
              <a:buFont typeface="Wingdings" panose="05000000000000000000" pitchFamily="2" charset="2"/>
              <a:buChar char="§"/>
            </a:pPr>
            <a:endParaRPr lang="en-US" sz="2000" b="1" dirty="0">
              <a:latin typeface="Calibri" panose="020F0502020204030204" pitchFamily="34" charset="0"/>
            </a:endParaRPr>
          </a:p>
          <a:p>
            <a:pPr marL="457200" indent="-457200">
              <a:buFont typeface="Wingdings" panose="05000000000000000000" pitchFamily="2" charset="2"/>
              <a:buChar char="§"/>
            </a:pPr>
            <a:r>
              <a:rPr lang="en-US" sz="2000" b="1" dirty="0" smtClean="0">
                <a:latin typeface="Calibri" panose="020F0502020204030204" pitchFamily="34" charset="0"/>
              </a:rPr>
              <a:t>Recycling </a:t>
            </a:r>
            <a:r>
              <a:rPr lang="en-US" sz="2000" b="1" dirty="0">
                <a:latin typeface="Calibri" panose="020F0502020204030204" pitchFamily="34" charset="0"/>
              </a:rPr>
              <a:t>and recovery (drying shaker, Vertical and </a:t>
            </a:r>
            <a:r>
              <a:rPr lang="en-US" sz="2000" b="1" dirty="0" smtClean="0">
                <a:latin typeface="Calibri" panose="020F0502020204030204" pitchFamily="34" charset="0"/>
              </a:rPr>
              <a:t>horizontal </a:t>
            </a:r>
            <a:r>
              <a:rPr lang="en-US" sz="2000" b="1" dirty="0">
                <a:latin typeface="Calibri" panose="020F0502020204030204" pitchFamily="34" charset="0"/>
              </a:rPr>
              <a:t>centrifugal dryers) </a:t>
            </a:r>
          </a:p>
        </p:txBody>
      </p:sp>
      <p:pic>
        <p:nvPicPr>
          <p:cNvPr id="7" name="Picture 1" descr="C:\Users\JAMES ENO A\Documents\sir pere\PLVL LOGO.png"/>
          <p:cNvPicPr>
            <a:picLocks noChangeAspect="1" noChangeArrowheads="1"/>
          </p:cNvPicPr>
          <p:nvPr/>
        </p:nvPicPr>
        <p:blipFill>
          <a:blip r:embed="rId2"/>
          <a:srcRect/>
          <a:stretch>
            <a:fillRect/>
          </a:stretch>
        </p:blipFill>
        <p:spPr bwMode="auto">
          <a:xfrm>
            <a:off x="7696200" y="5562600"/>
            <a:ext cx="1118993" cy="822559"/>
          </a:xfrm>
          <a:prstGeom prst="rect">
            <a:avLst/>
          </a:prstGeom>
          <a:noFill/>
        </p:spPr>
      </p:pic>
      <p:pic>
        <p:nvPicPr>
          <p:cNvPr id="2050" name="Picture 2" descr="C:\Users\JAMES ENO A\Documents\sir pere\x.png"/>
          <p:cNvPicPr>
            <a:picLocks noChangeAspect="1" noChangeArrowheads="1"/>
          </p:cNvPicPr>
          <p:nvPr/>
        </p:nvPicPr>
        <p:blipFill>
          <a:blip r:embed="rId3"/>
          <a:srcRect/>
          <a:stretch>
            <a:fillRect/>
          </a:stretch>
        </p:blipFill>
        <p:spPr bwMode="auto">
          <a:xfrm>
            <a:off x="1600200" y="4191000"/>
            <a:ext cx="5553076" cy="23431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MEDIA SOLUTION\Downloads\api_p110_oil_strong_style_color_b82220_casing_pipe_strong_factory.jpg"/>
          <p:cNvPicPr>
            <a:picLocks noChangeAspect="1" noChangeArrowheads="1"/>
          </p:cNvPicPr>
          <p:nvPr/>
        </p:nvPicPr>
        <p:blipFill>
          <a:blip r:embed="rId2"/>
          <a:srcRect/>
          <a:stretch>
            <a:fillRect/>
          </a:stretch>
        </p:blipFill>
        <p:spPr bwMode="auto">
          <a:xfrm>
            <a:off x="5562600" y="3276600"/>
            <a:ext cx="3352800" cy="2286000"/>
          </a:xfrm>
          <a:prstGeom prst="rect">
            <a:avLst/>
          </a:prstGeom>
          <a:noFill/>
        </p:spPr>
      </p:pic>
      <p:pic>
        <p:nvPicPr>
          <p:cNvPr id="3075" name="Picture 3" descr="C:\Users\MEDIA SOLUTION\Downloads\casing_pipe_for_oil_well_drilling_6657_1.jpg"/>
          <p:cNvPicPr>
            <a:picLocks noChangeAspect="1" noChangeArrowheads="1"/>
          </p:cNvPicPr>
          <p:nvPr/>
        </p:nvPicPr>
        <p:blipFill>
          <a:blip r:embed="rId3"/>
          <a:srcRect/>
          <a:stretch>
            <a:fillRect/>
          </a:stretch>
        </p:blipFill>
        <p:spPr bwMode="auto">
          <a:xfrm>
            <a:off x="5562600" y="762000"/>
            <a:ext cx="3352800" cy="2514600"/>
          </a:xfrm>
          <a:prstGeom prst="rect">
            <a:avLst/>
          </a:prstGeom>
          <a:noFill/>
        </p:spPr>
      </p:pic>
      <p:sp>
        <p:nvSpPr>
          <p:cNvPr id="2" name="Rectangle 1"/>
          <p:cNvSpPr/>
          <p:nvPr/>
        </p:nvSpPr>
        <p:spPr>
          <a:xfrm>
            <a:off x="304800" y="1143000"/>
            <a:ext cx="5269408" cy="4893647"/>
          </a:xfrm>
          <a:prstGeom prst="rect">
            <a:avLst/>
          </a:prstGeom>
        </p:spPr>
        <p:txBody>
          <a:bodyPr wrap="square">
            <a:spAutoFit/>
          </a:bodyPr>
          <a:lstStyle/>
          <a:p>
            <a:pPr marL="404813" indent="-404813">
              <a:buFont typeface="Wingdings" pitchFamily="2" charset="2"/>
              <a:buChar char="§"/>
            </a:pPr>
            <a:r>
              <a:rPr lang="en-US" sz="2400" b="1" dirty="0" smtClean="0">
                <a:latin typeface="Calibri" panose="020F0502020204030204" pitchFamily="34" charset="0"/>
                <a:cs typeface="Times New Roman" pitchFamily="18" charset="0"/>
              </a:rPr>
              <a:t>Delivers high </a:t>
            </a:r>
            <a:r>
              <a:rPr lang="en-US" sz="2400" b="1" dirty="0">
                <a:latin typeface="Calibri" panose="020F0502020204030204" pitchFamily="34" charset="0"/>
                <a:cs typeface="Times New Roman" pitchFamily="18" charset="0"/>
              </a:rPr>
              <a:t>quality performance </a:t>
            </a:r>
            <a:r>
              <a:rPr lang="en-US" sz="2400" b="1" dirty="0" smtClean="0">
                <a:latin typeface="Calibri" panose="020F0502020204030204" pitchFamily="34" charset="0"/>
                <a:cs typeface="Times New Roman" pitchFamily="18" charset="0"/>
              </a:rPr>
              <a:t> </a:t>
            </a:r>
          </a:p>
          <a:p>
            <a:pPr marL="404813" indent="-404813"/>
            <a:r>
              <a:rPr lang="en-US" sz="2400" b="1" dirty="0" smtClean="0">
                <a:latin typeface="Calibri" panose="020F0502020204030204" pitchFamily="34" charset="0"/>
                <a:cs typeface="Times New Roman" pitchFamily="18" charset="0"/>
              </a:rPr>
              <a:t>	in </a:t>
            </a:r>
            <a:r>
              <a:rPr lang="en-US" sz="2400" b="1" dirty="0">
                <a:latin typeface="Calibri" panose="020F0502020204030204" pitchFamily="34" charset="0"/>
                <a:cs typeface="Times New Roman" pitchFamily="18" charset="0"/>
              </a:rPr>
              <a:t>every project</a:t>
            </a:r>
            <a:r>
              <a:rPr lang="en-US" sz="2400" b="1" dirty="0" smtClean="0">
                <a:latin typeface="Calibri" panose="020F0502020204030204" pitchFamily="34" charset="0"/>
                <a:cs typeface="Times New Roman" pitchFamily="18" charset="0"/>
              </a:rPr>
              <a:t>.</a:t>
            </a:r>
          </a:p>
          <a:p>
            <a:pPr>
              <a:buFont typeface="Wingdings" pitchFamily="2" charset="2"/>
              <a:buChar char="§"/>
            </a:pPr>
            <a:endParaRPr lang="en-US" sz="2400" b="1" dirty="0">
              <a:latin typeface="Calibri" panose="020F0502020204030204" pitchFamily="34" charset="0"/>
              <a:cs typeface="Times New Roman" pitchFamily="18" charset="0"/>
            </a:endParaRPr>
          </a:p>
          <a:p>
            <a:pPr marL="457200" indent="-457200">
              <a:buFont typeface="Wingdings" pitchFamily="2" charset="2"/>
              <a:buChar char="§"/>
            </a:pPr>
            <a:r>
              <a:rPr lang="en-US" sz="2400" b="1" dirty="0" smtClean="0">
                <a:latin typeface="Calibri" panose="020F0502020204030204" pitchFamily="34" charset="0"/>
                <a:cs typeface="Times New Roman" pitchFamily="18" charset="0"/>
              </a:rPr>
              <a:t>We </a:t>
            </a:r>
            <a:r>
              <a:rPr lang="en-US" sz="2400" b="1" dirty="0">
                <a:latin typeface="Calibri" panose="020F0502020204030204" pitchFamily="34" charset="0"/>
                <a:cs typeface="Times New Roman" pitchFamily="18" charset="0"/>
              </a:rPr>
              <a:t>offer reliable field-proven </a:t>
            </a:r>
            <a:r>
              <a:rPr lang="en-US" sz="2400" b="1" dirty="0" smtClean="0">
                <a:latin typeface="Calibri" panose="020F0502020204030204" pitchFamily="34" charset="0"/>
                <a:cs typeface="Times New Roman" pitchFamily="18" charset="0"/>
              </a:rPr>
              <a:t>  technology </a:t>
            </a:r>
            <a:r>
              <a:rPr lang="en-US" sz="2400" b="1" dirty="0">
                <a:latin typeface="Calibri" panose="020F0502020204030204" pitchFamily="34" charset="0"/>
                <a:cs typeface="Times New Roman" pitchFamily="18" charset="0"/>
              </a:rPr>
              <a:t>for every drilling application. </a:t>
            </a:r>
            <a:endParaRPr lang="en-US" sz="2400" b="1" dirty="0" smtClean="0">
              <a:latin typeface="Calibri" panose="020F0502020204030204" pitchFamily="34" charset="0"/>
              <a:cs typeface="Times New Roman" pitchFamily="18" charset="0"/>
            </a:endParaRPr>
          </a:p>
          <a:p>
            <a:pPr>
              <a:buFont typeface="Wingdings" pitchFamily="2" charset="2"/>
              <a:buChar char="§"/>
            </a:pPr>
            <a:endParaRPr lang="en-US" sz="2400" b="1" dirty="0">
              <a:latin typeface="Calibri" panose="020F0502020204030204" pitchFamily="34" charset="0"/>
              <a:cs typeface="Times New Roman" pitchFamily="18" charset="0"/>
            </a:endParaRPr>
          </a:p>
          <a:p>
            <a:pPr marL="457200" indent="-457200">
              <a:buFont typeface="Wingdings" pitchFamily="2" charset="2"/>
              <a:buChar char="§"/>
            </a:pPr>
            <a:r>
              <a:rPr lang="en-US" sz="2400" b="1" dirty="0" smtClean="0">
                <a:latin typeface="Calibri" panose="020F0502020204030204" pitchFamily="34" charset="0"/>
                <a:cs typeface="Times New Roman" pitchFamily="18" charset="0"/>
              </a:rPr>
              <a:t>We </a:t>
            </a:r>
            <a:r>
              <a:rPr lang="en-US" sz="2400" b="1" dirty="0">
                <a:latin typeface="Calibri" panose="020F0502020204030204" pitchFamily="34" charset="0"/>
                <a:cs typeface="Times New Roman" pitchFamily="18" charset="0"/>
              </a:rPr>
              <a:t>specialize in providing high-capacity equipment with small footprint features that are ready for rapid deployment to meet your most demanding technical challenge. </a:t>
            </a:r>
          </a:p>
        </p:txBody>
      </p:sp>
      <p:sp>
        <p:nvSpPr>
          <p:cNvPr id="3" name="Rectangle 2"/>
          <p:cNvSpPr/>
          <p:nvPr/>
        </p:nvSpPr>
        <p:spPr>
          <a:xfrm>
            <a:off x="1524000" y="533400"/>
            <a:ext cx="6130204" cy="523220"/>
          </a:xfrm>
          <a:prstGeom prst="rect">
            <a:avLst/>
          </a:prstGeom>
          <a:solidFill>
            <a:srgbClr val="0D3F3A"/>
          </a:solidFill>
        </p:spPr>
        <p:txBody>
          <a:bodyPr wrap="none">
            <a:spAutoFit/>
          </a:bodyPr>
          <a:lstStyle/>
          <a:p>
            <a:r>
              <a:rPr lang="en-US" sz="2800" b="1" dirty="0" smtClean="0">
                <a:solidFill>
                  <a:schemeClr val="bg1"/>
                </a:solidFill>
                <a:effectLst>
                  <a:outerShdw blurRad="38100" dist="38100" dir="2700000" algn="tl">
                    <a:srgbClr val="000000">
                      <a:alpha val="43137"/>
                    </a:srgbClr>
                  </a:outerShdw>
                </a:effectLst>
                <a:latin typeface="Arial Black" pitchFamily="34" charset="0"/>
              </a:rPr>
              <a:t>OUR</a:t>
            </a:r>
            <a:r>
              <a:rPr lang="en-US" sz="2400" b="1" dirty="0" smtClean="0">
                <a:solidFill>
                  <a:schemeClr val="bg1"/>
                </a:solidFill>
                <a:effectLst>
                  <a:outerShdw blurRad="38100" dist="38100" dir="2700000" algn="tl">
                    <a:srgbClr val="000000">
                      <a:alpha val="43137"/>
                    </a:srgbClr>
                  </a:outerShdw>
                </a:effectLst>
                <a:latin typeface="Arial Black" pitchFamily="34" charset="0"/>
              </a:rPr>
              <a:t> EQUIPMENT (CASING PIPES) </a:t>
            </a:r>
            <a:endParaRPr lang="en-US" sz="2400" dirty="0">
              <a:solidFill>
                <a:schemeClr val="bg1"/>
              </a:solidFill>
              <a:effectLst>
                <a:outerShdw blurRad="38100" dist="38100" dir="2700000" algn="tl">
                  <a:srgbClr val="000000">
                    <a:alpha val="43137"/>
                  </a:srgbClr>
                </a:outerShdw>
              </a:effectLst>
              <a:latin typeface="Arial Black" pitchFamily="34" charset="0"/>
            </a:endParaRPr>
          </a:p>
        </p:txBody>
      </p:sp>
      <p:sp>
        <p:nvSpPr>
          <p:cNvPr id="6" name="Rectangle 5"/>
          <p:cNvSpPr/>
          <p:nvPr/>
        </p:nvSpPr>
        <p:spPr>
          <a:xfrm>
            <a:off x="3733800" y="62484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pic>
        <p:nvPicPr>
          <p:cNvPr id="8" name="Picture 1" descr="C:\Users\JAMES ENO A\Documents\sir pere\PLVL LOGO.png"/>
          <p:cNvPicPr>
            <a:picLocks noChangeAspect="1" noChangeArrowheads="1"/>
          </p:cNvPicPr>
          <p:nvPr/>
        </p:nvPicPr>
        <p:blipFill>
          <a:blip r:embed="rId4"/>
          <a:srcRect/>
          <a:stretch>
            <a:fillRect/>
          </a:stretch>
        </p:blipFill>
        <p:spPr bwMode="auto">
          <a:xfrm>
            <a:off x="7620000" y="5715000"/>
            <a:ext cx="1118993" cy="822559"/>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533400"/>
            <a:ext cx="6296917" cy="584775"/>
          </a:xfrm>
          <a:prstGeom prst="rect">
            <a:avLst/>
          </a:prstGeom>
        </p:spPr>
        <p:txBody>
          <a:bodyPr wrap="none">
            <a:spAutoFit/>
          </a:bodyPr>
          <a:lstStyle/>
          <a:p>
            <a:r>
              <a:rPr lang="en-US" sz="3200" b="1" dirty="0" smtClean="0">
                <a:solidFill>
                  <a:srgbClr val="0D3F3A"/>
                </a:solidFill>
                <a:latin typeface="Arial Black" pitchFamily="34" charset="0"/>
              </a:rPr>
              <a:t>OUR</a:t>
            </a:r>
            <a:r>
              <a:rPr lang="en-US" sz="2800" b="1" dirty="0" smtClean="0">
                <a:solidFill>
                  <a:srgbClr val="0D3F3A"/>
                </a:solidFill>
                <a:latin typeface="Arial Black" pitchFamily="34" charset="0"/>
              </a:rPr>
              <a:t> EQUIPMENT (SECURITY) </a:t>
            </a:r>
            <a:endParaRPr lang="en-US" sz="2800" dirty="0">
              <a:solidFill>
                <a:srgbClr val="0D3F3A"/>
              </a:solidFill>
              <a:latin typeface="Arial Black" pitchFamily="34" charset="0"/>
            </a:endParaRPr>
          </a:p>
        </p:txBody>
      </p:sp>
      <p:sp>
        <p:nvSpPr>
          <p:cNvPr id="3" name="Rectangle 2"/>
          <p:cNvSpPr/>
          <p:nvPr/>
        </p:nvSpPr>
        <p:spPr>
          <a:xfrm>
            <a:off x="3733800" y="62484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pic>
        <p:nvPicPr>
          <p:cNvPr id="3074" name="Picture 2"/>
          <p:cNvPicPr>
            <a:picLocks noChangeAspect="1" noChangeArrowheads="1"/>
          </p:cNvPicPr>
          <p:nvPr/>
        </p:nvPicPr>
        <p:blipFill>
          <a:blip r:embed="rId2"/>
          <a:srcRect/>
          <a:stretch>
            <a:fillRect/>
          </a:stretch>
        </p:blipFill>
        <p:spPr bwMode="auto">
          <a:xfrm>
            <a:off x="1524000" y="1143000"/>
            <a:ext cx="6096000" cy="4572000"/>
          </a:xfrm>
          <a:prstGeom prst="rect">
            <a:avLst/>
          </a:prstGeom>
          <a:noFill/>
          <a:ln w="9525">
            <a:noFill/>
            <a:miter lim="800000"/>
            <a:headEnd/>
            <a:tailEnd/>
          </a:ln>
          <a:effectLst/>
        </p:spPr>
      </p:pic>
      <p:pic>
        <p:nvPicPr>
          <p:cNvPr id="6" name="Picture 1" descr="C:\Users\JAMES ENO A\Documents\sir pere\PLVL LOGO.png"/>
          <p:cNvPicPr>
            <a:picLocks noChangeAspect="1" noChangeArrowheads="1"/>
          </p:cNvPicPr>
          <p:nvPr/>
        </p:nvPicPr>
        <p:blipFill>
          <a:blip r:embed="rId3"/>
          <a:srcRect/>
          <a:stretch>
            <a:fillRect/>
          </a:stretch>
        </p:blipFill>
        <p:spPr bwMode="auto">
          <a:xfrm>
            <a:off x="7620000" y="5638800"/>
            <a:ext cx="1118993" cy="822559"/>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5826" y="381000"/>
            <a:ext cx="8406212" cy="553998"/>
          </a:xfrm>
          <a:prstGeom prst="rect">
            <a:avLst/>
          </a:prstGeom>
        </p:spPr>
        <p:txBody>
          <a:bodyPr wrap="none">
            <a:spAutoFit/>
          </a:bodyPr>
          <a:lstStyle/>
          <a:p>
            <a:r>
              <a:rPr lang="en-US" sz="1600" b="1" dirty="0" smtClean="0">
                <a:solidFill>
                  <a:srgbClr val="0D3F3A"/>
                </a:solidFill>
                <a:latin typeface="Arial Black" pitchFamily="34" charset="0"/>
              </a:rPr>
              <a:t>PICTURES OF OUR</a:t>
            </a:r>
            <a:r>
              <a:rPr lang="en-US" sz="1400" b="1" dirty="0" smtClean="0">
                <a:solidFill>
                  <a:srgbClr val="0D3F3A"/>
                </a:solidFill>
                <a:latin typeface="Arial Black" pitchFamily="34" charset="0"/>
              </a:rPr>
              <a:t> MARINE EQUIPMENT (PARTNERSHIP –PRIME SOURCES LTD.) </a:t>
            </a:r>
          </a:p>
          <a:p>
            <a:endParaRPr lang="en-US" sz="1400" dirty="0">
              <a:solidFill>
                <a:srgbClr val="0D3F3A"/>
              </a:solidFill>
              <a:latin typeface="Arial Black" pitchFamily="34" charset="0"/>
            </a:endParaRPr>
          </a:p>
        </p:txBody>
      </p:sp>
      <p:sp>
        <p:nvSpPr>
          <p:cNvPr id="3" name="Rectangle 2"/>
          <p:cNvSpPr/>
          <p:nvPr/>
        </p:nvSpPr>
        <p:spPr>
          <a:xfrm>
            <a:off x="3733800" y="62484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pic>
        <p:nvPicPr>
          <p:cNvPr id="7" name="Picture 1" descr="C:\Users\JAMES ENO A\Documents\sir pere\PLVL LOGO.png"/>
          <p:cNvPicPr>
            <a:picLocks noChangeAspect="1" noChangeArrowheads="1"/>
          </p:cNvPicPr>
          <p:nvPr/>
        </p:nvPicPr>
        <p:blipFill>
          <a:blip r:embed="rId2"/>
          <a:srcRect/>
          <a:stretch>
            <a:fillRect/>
          </a:stretch>
        </p:blipFill>
        <p:spPr bwMode="auto">
          <a:xfrm>
            <a:off x="7620000" y="5654441"/>
            <a:ext cx="1118993" cy="822559"/>
          </a:xfrm>
          <a:prstGeom prst="rect">
            <a:avLst/>
          </a:prstGeom>
          <a:noFill/>
        </p:spPr>
      </p:pic>
      <p:pic>
        <p:nvPicPr>
          <p:cNvPr id="1026" name="Picture 2"/>
          <p:cNvPicPr>
            <a:picLocks noChangeAspect="1" noChangeArrowheads="1"/>
          </p:cNvPicPr>
          <p:nvPr/>
        </p:nvPicPr>
        <p:blipFill>
          <a:blip r:embed="rId3"/>
          <a:srcRect l="23426" t="21875" r="23280" b="31250"/>
          <a:stretch>
            <a:fillRect/>
          </a:stretch>
        </p:blipFill>
        <p:spPr bwMode="auto">
          <a:xfrm>
            <a:off x="220133" y="1295400"/>
            <a:ext cx="8475134" cy="4191000"/>
          </a:xfrm>
          <a:prstGeom prst="rect">
            <a:avLst/>
          </a:prstGeom>
          <a:noFill/>
          <a:ln w="9525">
            <a:noFill/>
            <a:miter lim="800000"/>
            <a:headEnd/>
            <a:tailEnd/>
          </a:ln>
          <a:effectLst/>
        </p:spPr>
      </p:pic>
      <p:pic>
        <p:nvPicPr>
          <p:cNvPr id="8" name="Picture 2"/>
          <p:cNvPicPr>
            <a:picLocks noChangeAspect="1" noChangeArrowheads="1"/>
          </p:cNvPicPr>
          <p:nvPr/>
        </p:nvPicPr>
        <p:blipFill>
          <a:blip r:embed="rId3"/>
          <a:srcRect l="57979" t="29545" r="23812" b="64489"/>
          <a:stretch>
            <a:fillRect/>
          </a:stretch>
        </p:blipFill>
        <p:spPr bwMode="auto">
          <a:xfrm>
            <a:off x="5867400" y="1524000"/>
            <a:ext cx="2819400" cy="533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755" y="313491"/>
            <a:ext cx="8406212" cy="553998"/>
          </a:xfrm>
          <a:prstGeom prst="rect">
            <a:avLst/>
          </a:prstGeom>
        </p:spPr>
        <p:txBody>
          <a:bodyPr wrap="none">
            <a:spAutoFit/>
          </a:bodyPr>
          <a:lstStyle/>
          <a:p>
            <a:r>
              <a:rPr lang="en-US" sz="1600" b="1" dirty="0" smtClean="0">
                <a:solidFill>
                  <a:srgbClr val="0D3F3A"/>
                </a:solidFill>
                <a:latin typeface="Arial Black" pitchFamily="34" charset="0"/>
              </a:rPr>
              <a:t>PICTURES OF OUR</a:t>
            </a:r>
            <a:r>
              <a:rPr lang="en-US" sz="1400" b="1" dirty="0" smtClean="0">
                <a:solidFill>
                  <a:srgbClr val="0D3F3A"/>
                </a:solidFill>
                <a:latin typeface="Arial Black" pitchFamily="34" charset="0"/>
              </a:rPr>
              <a:t> MARINE EQUIPMENT (PARTNERSHIP –PRIME SOURCES LTD.) </a:t>
            </a:r>
          </a:p>
          <a:p>
            <a:r>
              <a:rPr lang="en-US" sz="1400" b="1" dirty="0" smtClean="0">
                <a:solidFill>
                  <a:srgbClr val="0D3F3A"/>
                </a:solidFill>
                <a:latin typeface="Arial Black" pitchFamily="34" charset="0"/>
              </a:rPr>
              <a:t> </a:t>
            </a:r>
            <a:endParaRPr lang="en-US" sz="1400" dirty="0">
              <a:solidFill>
                <a:srgbClr val="0D3F3A"/>
              </a:solidFill>
              <a:latin typeface="Arial Black" pitchFamily="34" charset="0"/>
            </a:endParaRPr>
          </a:p>
        </p:txBody>
      </p:sp>
      <p:pic>
        <p:nvPicPr>
          <p:cNvPr id="4098" name="Picture 2" descr="C:\Users\JAMES ENO A\Documents\sir pere\chevron_project1.jpg"/>
          <p:cNvPicPr>
            <a:picLocks noChangeAspect="1" noChangeArrowheads="1"/>
          </p:cNvPicPr>
          <p:nvPr/>
        </p:nvPicPr>
        <p:blipFill>
          <a:blip r:embed="rId2"/>
          <a:srcRect/>
          <a:stretch>
            <a:fillRect/>
          </a:stretch>
        </p:blipFill>
        <p:spPr bwMode="auto">
          <a:xfrm>
            <a:off x="1219200" y="990600"/>
            <a:ext cx="6324600" cy="5476109"/>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AMES ENO A\Documents\Bluetooth Folder\New folder\67695598_360443161298411_4758315123876036608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9323" y="4077175"/>
            <a:ext cx="3800509" cy="2438401"/>
          </a:xfrm>
          <a:prstGeom prst="roundRect">
            <a:avLst>
              <a:gd name="adj" fmla="val 16667"/>
            </a:avLst>
          </a:prstGeom>
          <a:ln w="57150">
            <a:solidFill>
              <a:srgbClr val="FFC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8" name="Picture 4" descr="C:\Users\JAMES ENO A\Documents\Bluetooth Folder\New folder\67694366_860470451005488_9183283675402338304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9032" y="1066800"/>
            <a:ext cx="3860800" cy="2895600"/>
          </a:xfrm>
          <a:prstGeom prst="roundRect">
            <a:avLst>
              <a:gd name="adj" fmla="val 16667"/>
            </a:avLst>
          </a:prstGeom>
          <a:ln w="57150">
            <a:solidFill>
              <a:srgbClr val="FFC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C:\Users\JAMES ENO A\Documents\Bluetooth Folder\New folder\67593638_2571165196283315_3390464646799425536_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1066800"/>
            <a:ext cx="3860799" cy="2895600"/>
          </a:xfrm>
          <a:prstGeom prst="roundRect">
            <a:avLst>
              <a:gd name="adj" fmla="val 16667"/>
            </a:avLst>
          </a:prstGeom>
          <a:ln w="57150">
            <a:solidFill>
              <a:srgbClr val="FFC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 name="Picture 3" descr="C:\Users\JAMES ENO A\Documents\Bluetooth Folder\New folder\67684110_375422346720934_6649337414114344960_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4110445"/>
            <a:ext cx="4004923" cy="2442755"/>
          </a:xfrm>
          <a:prstGeom prst="roundRect">
            <a:avLst>
              <a:gd name="adj" fmla="val 16667"/>
            </a:avLst>
          </a:prstGeom>
          <a:ln w="57150">
            <a:solidFill>
              <a:srgbClr val="FFC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0"/>
            <a:ext cx="8610600" cy="1077218"/>
          </a:xfrm>
          <a:prstGeom prst="rect">
            <a:avLst/>
          </a:prstGeom>
        </p:spPr>
        <p:txBody>
          <a:bodyPr wrap="square">
            <a:spAutoFit/>
          </a:bodyPr>
          <a:lstStyle/>
          <a:p>
            <a:pPr algn="ctr"/>
            <a:r>
              <a:rPr lang="en-US" sz="2000" b="1" dirty="0" smtClean="0">
                <a:solidFill>
                  <a:srgbClr val="0D3F3A"/>
                </a:solidFill>
                <a:latin typeface="Arial Black" pitchFamily="34" charset="0"/>
              </a:rPr>
              <a:t>High pressure valves, flanges, spades &amp; accessories</a:t>
            </a:r>
          </a:p>
          <a:p>
            <a:pPr algn="ctr"/>
            <a:r>
              <a:rPr lang="en-US" sz="2000" b="1" dirty="0" smtClean="0">
                <a:solidFill>
                  <a:srgbClr val="FF0000"/>
                </a:solidFill>
                <a:latin typeface="Arial" panose="020B0604020202020204" pitchFamily="34" charset="0"/>
                <a:cs typeface="Arial" panose="020B0604020202020204" pitchFamily="34" charset="0"/>
              </a:rPr>
              <a:t>Signed Partnership agreement with OEM</a:t>
            </a:r>
            <a:endParaRPr lang="en-US" b="1" dirty="0" smtClean="0">
              <a:solidFill>
                <a:srgbClr val="FF0000"/>
              </a:solidFill>
              <a:latin typeface="Arial" panose="020B0604020202020204" pitchFamily="34" charset="0"/>
              <a:cs typeface="Arial" panose="020B0604020202020204" pitchFamily="34" charset="0"/>
            </a:endParaRPr>
          </a:p>
          <a:p>
            <a:r>
              <a:rPr lang="en-US" sz="2400" b="1" dirty="0" smtClean="0">
                <a:solidFill>
                  <a:srgbClr val="0D3F3A"/>
                </a:solidFill>
                <a:latin typeface="Arial Black" pitchFamily="34" charset="0"/>
              </a:rPr>
              <a:t> </a:t>
            </a:r>
            <a:endParaRPr lang="en-US" sz="2400" dirty="0">
              <a:solidFill>
                <a:srgbClr val="0D3F3A"/>
              </a:solidFill>
              <a:latin typeface="Arial Black" pitchFamily="34" charset="0"/>
            </a:endParaRPr>
          </a:p>
        </p:txBody>
      </p:sp>
    </p:spTree>
    <p:extLst>
      <p:ext uri="{BB962C8B-B14F-4D97-AF65-F5344CB8AC3E}">
        <p14:creationId xmlns:p14="http://schemas.microsoft.com/office/powerpoint/2010/main" val="1240223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AMES ENO A\Documents\Bluetooth Folder\New folder\67684110_375422346720934_6649337414114344960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4672" y="3093877"/>
            <a:ext cx="3540128" cy="2655096"/>
          </a:xfrm>
          <a:prstGeom prst="roundRect">
            <a:avLst>
              <a:gd name="adj" fmla="val 16667"/>
            </a:avLst>
          </a:prstGeom>
          <a:ln w="381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 name="Picture 5" descr="C:\Users\JAMES ENO A\Documents\Bluetooth Folder\New folder\67600678_1201652106710238_2043398474245865472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1337" y="3352800"/>
            <a:ext cx="3514211" cy="2635659"/>
          </a:xfrm>
          <a:prstGeom prst="roundRect">
            <a:avLst>
              <a:gd name="adj" fmla="val 16667"/>
            </a:avLst>
          </a:prstGeom>
          <a:ln w="381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 name="Picture 7" descr="C:\Users\JAMES ENO A\Documents\Bluetooth Folder\New folder\67716891_361280201210394_7480093812690255872_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4400" y="405650"/>
            <a:ext cx="3581400" cy="2686050"/>
          </a:xfrm>
          <a:prstGeom prst="roundRect">
            <a:avLst>
              <a:gd name="adj" fmla="val 16667"/>
            </a:avLst>
          </a:prstGeom>
          <a:ln w="381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5" name="Rectangle 4"/>
          <p:cNvSpPr/>
          <p:nvPr/>
        </p:nvSpPr>
        <p:spPr>
          <a:xfrm>
            <a:off x="192086" y="405650"/>
            <a:ext cx="4305300" cy="2431435"/>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sz="2400" b="1" dirty="0" smtClean="0">
                <a:solidFill>
                  <a:srgbClr val="0D3F3A"/>
                </a:solidFill>
                <a:latin typeface="Arial Black" pitchFamily="34" charset="0"/>
              </a:rPr>
              <a:t>HIGH PRESSURE VALVES, FLANGES, SPADES &amp; ACCESSORIES.</a:t>
            </a:r>
          </a:p>
          <a:p>
            <a:endParaRPr lang="en-US" sz="1600" b="1" dirty="0" smtClean="0">
              <a:solidFill>
                <a:srgbClr val="FF0000"/>
              </a:solidFill>
              <a:latin typeface="Arial" panose="020B0604020202020204" pitchFamily="34" charset="0"/>
              <a:cs typeface="Arial" panose="020B0604020202020204" pitchFamily="34" charset="0"/>
            </a:endParaRPr>
          </a:p>
          <a:p>
            <a:r>
              <a:rPr lang="en-US" sz="1600" b="1" dirty="0" smtClean="0">
                <a:solidFill>
                  <a:srgbClr val="FF0000"/>
                </a:solidFill>
                <a:latin typeface="Arial" panose="020B0604020202020204" pitchFamily="34" charset="0"/>
                <a:cs typeface="Arial" panose="020B0604020202020204" pitchFamily="34" charset="0"/>
              </a:rPr>
              <a:t>Signed </a:t>
            </a:r>
            <a:r>
              <a:rPr lang="en-US" sz="1600" b="1" dirty="0">
                <a:solidFill>
                  <a:srgbClr val="FF0000"/>
                </a:solidFill>
                <a:latin typeface="Arial" panose="020B0604020202020204" pitchFamily="34" charset="0"/>
                <a:cs typeface="Arial" panose="020B0604020202020204" pitchFamily="34" charset="0"/>
              </a:rPr>
              <a:t>Partnership agreement with OEM</a:t>
            </a:r>
          </a:p>
          <a:p>
            <a:r>
              <a:rPr lang="en-US" sz="2400" b="1" dirty="0" smtClean="0">
                <a:solidFill>
                  <a:srgbClr val="0D3F3A"/>
                </a:solidFill>
                <a:latin typeface="Arial Black" pitchFamily="34" charset="0"/>
              </a:rPr>
              <a:t> </a:t>
            </a:r>
            <a:endParaRPr lang="en-US" sz="2400" dirty="0">
              <a:solidFill>
                <a:srgbClr val="0D3F3A"/>
              </a:solidFill>
              <a:latin typeface="Arial Black" pitchFamily="34" charset="0"/>
            </a:endParaRPr>
          </a:p>
        </p:txBody>
      </p:sp>
    </p:spTree>
    <p:extLst>
      <p:ext uri="{BB962C8B-B14F-4D97-AF65-F5344CB8AC3E}">
        <p14:creationId xmlns:p14="http://schemas.microsoft.com/office/powerpoint/2010/main" val="1402789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AMES ENO A\Documents\Bluetooth Folder\New folder\68318838_873110933054992_9173223861267726336_n.jpg"/>
          <p:cNvPicPr>
            <a:picLocks noChangeAspect="1" noChangeArrowheads="1"/>
          </p:cNvPicPr>
          <p:nvPr/>
        </p:nvPicPr>
        <p:blipFill rotWithShape="1">
          <a:blip r:embed="rId2">
            <a:extLst>
              <a:ext uri="{28A0092B-C50C-407E-A947-70E740481C1C}">
                <a14:useLocalDpi xmlns:a14="http://schemas.microsoft.com/office/drawing/2010/main" val="0"/>
              </a:ext>
            </a:extLst>
          </a:blip>
          <a:srcRect t="21415" b="19221"/>
          <a:stretch/>
        </p:blipFill>
        <p:spPr bwMode="auto">
          <a:xfrm>
            <a:off x="762000" y="1143000"/>
            <a:ext cx="3429000" cy="2491128"/>
          </a:xfrm>
          <a:prstGeom prst="roundRect">
            <a:avLst>
              <a:gd name="adj" fmla="val 5753"/>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1" name="Picture 3" descr="C:\Users\JAMES ENO A\Documents\Bluetooth Folder\New folder\67562000_761315414288032_3657429136630087680_n.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4985"/>
          <a:stretch/>
        </p:blipFill>
        <p:spPr bwMode="auto">
          <a:xfrm>
            <a:off x="838200" y="3796694"/>
            <a:ext cx="3352800" cy="2985106"/>
          </a:xfrm>
          <a:prstGeom prst="roundRect">
            <a:avLst>
              <a:gd name="adj" fmla="val 6742"/>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2" name="Picture 4" descr="C:\Users\JAMES ENO A\Documents\Bluetooth Folder\New folder\67738171_464233857742971_8820632725875589120_n.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8174" b="12063"/>
          <a:stretch/>
        </p:blipFill>
        <p:spPr bwMode="auto">
          <a:xfrm>
            <a:off x="4724400" y="3948776"/>
            <a:ext cx="3317336" cy="2802137"/>
          </a:xfrm>
          <a:prstGeom prst="roundRect">
            <a:avLst>
              <a:gd name="adj" fmla="val 7475"/>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3" name="Picture 5" descr="C:\Users\JAMES ENO A\Documents\Bluetooth Folder\New folder\67399639_494444564716931_9005034608403677184_n.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3665"/>
          <a:stretch/>
        </p:blipFill>
        <p:spPr bwMode="auto">
          <a:xfrm>
            <a:off x="4800600" y="1143000"/>
            <a:ext cx="3164936" cy="2653694"/>
          </a:xfrm>
          <a:prstGeom prst="roundRect">
            <a:avLst>
              <a:gd name="adj" fmla="val 6679"/>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6" name="Rectangle 5"/>
          <p:cNvSpPr/>
          <p:nvPr/>
        </p:nvSpPr>
        <p:spPr>
          <a:xfrm>
            <a:off x="304800" y="228600"/>
            <a:ext cx="8610600" cy="1046440"/>
          </a:xfrm>
          <a:prstGeom prst="rect">
            <a:avLst/>
          </a:prstGeom>
        </p:spPr>
        <p:txBody>
          <a:bodyPr wrap="square">
            <a:spAutoFit/>
          </a:bodyPr>
          <a:lstStyle/>
          <a:p>
            <a:pPr algn="ctr"/>
            <a:r>
              <a:rPr lang="en-US" b="1" dirty="0" smtClean="0">
                <a:solidFill>
                  <a:srgbClr val="0D3F3A"/>
                </a:solidFill>
                <a:latin typeface="Arial Black" pitchFamily="34" charset="0"/>
              </a:rPr>
              <a:t>HIGH PRESSURE VALVES, FLANGES, SPADES &amp; ACCESSORIES</a:t>
            </a:r>
          </a:p>
          <a:p>
            <a:pPr algn="ctr"/>
            <a:r>
              <a:rPr lang="en-US" sz="2000" b="1" dirty="0" smtClean="0">
                <a:solidFill>
                  <a:srgbClr val="FF0000"/>
                </a:solidFill>
                <a:latin typeface="Arial" panose="020B0604020202020204" pitchFamily="34" charset="0"/>
                <a:cs typeface="Arial" panose="020B0604020202020204" pitchFamily="34" charset="0"/>
              </a:rPr>
              <a:t>Signed </a:t>
            </a:r>
            <a:r>
              <a:rPr lang="en-US" sz="2000" b="1" dirty="0">
                <a:solidFill>
                  <a:srgbClr val="FF0000"/>
                </a:solidFill>
                <a:latin typeface="Arial" panose="020B0604020202020204" pitchFamily="34" charset="0"/>
                <a:cs typeface="Arial" panose="020B0604020202020204" pitchFamily="34" charset="0"/>
              </a:rPr>
              <a:t>Partnership agreement with OEM</a:t>
            </a:r>
          </a:p>
          <a:p>
            <a:r>
              <a:rPr lang="en-US" sz="2400" b="1" dirty="0" smtClean="0">
                <a:solidFill>
                  <a:srgbClr val="0D3F3A"/>
                </a:solidFill>
                <a:latin typeface="Arial Black" pitchFamily="34" charset="0"/>
              </a:rPr>
              <a:t> </a:t>
            </a:r>
            <a:endParaRPr lang="en-US" sz="2400" dirty="0">
              <a:solidFill>
                <a:srgbClr val="0D3F3A"/>
              </a:solidFill>
              <a:latin typeface="Arial Black" pitchFamily="34" charset="0"/>
            </a:endParaRPr>
          </a:p>
        </p:txBody>
      </p:sp>
    </p:spTree>
    <p:extLst>
      <p:ext uri="{BB962C8B-B14F-4D97-AF65-F5344CB8AC3E}">
        <p14:creationId xmlns:p14="http://schemas.microsoft.com/office/powerpoint/2010/main" val="1083582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AMES ENO A\Documents\Bluetooth Folder\New folder\67102554_933654133639028_8723247091217858560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6274" y="370254"/>
            <a:ext cx="3976726" cy="2982545"/>
          </a:xfrm>
          <a:prstGeom prst="roundRect">
            <a:avLst>
              <a:gd name="adj" fmla="val 16667"/>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C:\Users\JAMES ENO A\Documents\Bluetooth Folder\New folder\67643473_975967862743666_5685211702493184000_n.jpg"/>
          <p:cNvPicPr>
            <a:picLocks noChangeAspect="1" noChangeArrowheads="1"/>
          </p:cNvPicPr>
          <p:nvPr/>
        </p:nvPicPr>
        <p:blipFill rotWithShape="1">
          <a:blip r:embed="rId3">
            <a:extLst>
              <a:ext uri="{28A0092B-C50C-407E-A947-70E740481C1C}">
                <a14:useLocalDpi xmlns:a14="http://schemas.microsoft.com/office/drawing/2010/main" val="0"/>
              </a:ext>
            </a:extLst>
          </a:blip>
          <a:srcRect t="24524" b="17063"/>
          <a:stretch/>
        </p:blipFill>
        <p:spPr bwMode="auto">
          <a:xfrm>
            <a:off x="4708374" y="3505200"/>
            <a:ext cx="4080026" cy="3177670"/>
          </a:xfrm>
          <a:prstGeom prst="roundRect">
            <a:avLst>
              <a:gd name="adj" fmla="val 16667"/>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7" name="Picture 5" descr="C:\Users\JAMES ENO A\Documents\Bluetooth Folder\New folder\67600370_874663669599735_5361938052518248448_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971800"/>
            <a:ext cx="4273550" cy="3205163"/>
          </a:xfrm>
          <a:prstGeom prst="roundRect">
            <a:avLst>
              <a:gd name="adj" fmla="val 16667"/>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6" name="Rectangle 5"/>
          <p:cNvSpPr/>
          <p:nvPr/>
        </p:nvSpPr>
        <p:spPr>
          <a:xfrm>
            <a:off x="187817" y="762000"/>
            <a:ext cx="4953000" cy="1846659"/>
          </a:xfrm>
          <a:prstGeom prst="rect">
            <a:avLst/>
          </a:prstGeom>
        </p:spPr>
        <p:txBody>
          <a:bodyPr wrap="square">
            <a:spAutoFit/>
          </a:bodyPr>
          <a:lstStyle/>
          <a:p>
            <a:r>
              <a:rPr lang="en-US" sz="2400" b="1" dirty="0" smtClean="0">
                <a:solidFill>
                  <a:srgbClr val="0D3F3A"/>
                </a:solidFill>
                <a:latin typeface="Arial Black" pitchFamily="34" charset="0"/>
              </a:rPr>
              <a:t>HIGH PRESSURE VALVES, FLANGES, SPADES &amp; ACCESSORIES</a:t>
            </a:r>
          </a:p>
          <a:p>
            <a:r>
              <a:rPr lang="en-US" b="1" dirty="0" smtClean="0">
                <a:solidFill>
                  <a:srgbClr val="FF0000"/>
                </a:solidFill>
                <a:latin typeface="Arial" panose="020B0604020202020204" pitchFamily="34" charset="0"/>
                <a:cs typeface="Arial" panose="020B0604020202020204" pitchFamily="34" charset="0"/>
              </a:rPr>
              <a:t>Signed </a:t>
            </a:r>
            <a:r>
              <a:rPr lang="en-US" b="1" dirty="0">
                <a:solidFill>
                  <a:srgbClr val="FF0000"/>
                </a:solidFill>
                <a:latin typeface="Arial" panose="020B0604020202020204" pitchFamily="34" charset="0"/>
                <a:cs typeface="Arial" panose="020B0604020202020204" pitchFamily="34" charset="0"/>
              </a:rPr>
              <a:t>Partnership agreement with OEM</a:t>
            </a:r>
          </a:p>
          <a:p>
            <a:r>
              <a:rPr lang="en-US" sz="2400" b="1" dirty="0" smtClean="0">
                <a:solidFill>
                  <a:srgbClr val="0D3F3A"/>
                </a:solidFill>
                <a:latin typeface="Arial Black" pitchFamily="34" charset="0"/>
              </a:rPr>
              <a:t> </a:t>
            </a:r>
            <a:endParaRPr lang="en-US" sz="2400" dirty="0">
              <a:solidFill>
                <a:srgbClr val="0D3F3A"/>
              </a:solidFill>
              <a:latin typeface="Arial Black" pitchFamily="34" charset="0"/>
            </a:endParaRPr>
          </a:p>
        </p:txBody>
      </p:sp>
    </p:spTree>
    <p:extLst>
      <p:ext uri="{BB962C8B-B14F-4D97-AF65-F5344CB8AC3E}">
        <p14:creationId xmlns:p14="http://schemas.microsoft.com/office/powerpoint/2010/main" val="10578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JAMES ENO A\Documents\Bluetooth Folder\New folder\67584514_377593636278564_8395369871956770816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3600" y="990600"/>
            <a:ext cx="3479800" cy="2609851"/>
          </a:xfrm>
          <a:prstGeom prst="roundRect">
            <a:avLst>
              <a:gd name="adj" fmla="val 16667"/>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100" name="Picture 4" descr="C:\Users\JAMES ENO A\Documents\Bluetooth Folder\New folder\67583496_364956017530235_2933604435743473664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1" y="1164166"/>
            <a:ext cx="3698876" cy="4931833"/>
          </a:xfrm>
          <a:prstGeom prst="roundRect">
            <a:avLst>
              <a:gd name="adj" fmla="val 16667"/>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101" name="Picture 5" descr="C:\Users\JAMES ENO A\Documents\Bluetooth Folder\New folder\67702009_2382591892008788_7997836662635757568_n.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910" b="10558"/>
          <a:stretch/>
        </p:blipFill>
        <p:spPr bwMode="auto">
          <a:xfrm>
            <a:off x="4924329" y="3724557"/>
            <a:ext cx="3195801" cy="3048000"/>
          </a:xfrm>
          <a:prstGeom prst="roundRect">
            <a:avLst>
              <a:gd name="adj" fmla="val 16667"/>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6" name="Rectangle 5"/>
          <p:cNvSpPr/>
          <p:nvPr/>
        </p:nvSpPr>
        <p:spPr>
          <a:xfrm>
            <a:off x="304800" y="228600"/>
            <a:ext cx="8610600" cy="984885"/>
          </a:xfrm>
          <a:prstGeom prst="rect">
            <a:avLst/>
          </a:prstGeom>
        </p:spPr>
        <p:txBody>
          <a:bodyPr wrap="square">
            <a:spAutoFit/>
          </a:bodyPr>
          <a:lstStyle/>
          <a:p>
            <a:pPr algn="ctr"/>
            <a:r>
              <a:rPr lang="en-US" sz="2000" b="1" dirty="0">
                <a:solidFill>
                  <a:srgbClr val="0D3F3A"/>
                </a:solidFill>
                <a:latin typeface="Arial Black" pitchFamily="34" charset="0"/>
              </a:rPr>
              <a:t>High pressure valves, flanges, spades &amp; accessories</a:t>
            </a:r>
          </a:p>
          <a:p>
            <a:pPr algn="ctr"/>
            <a:r>
              <a:rPr lang="en-US" sz="2000" b="1" dirty="0">
                <a:solidFill>
                  <a:srgbClr val="FF0000"/>
                </a:solidFill>
                <a:latin typeface="Arial" panose="020B0604020202020204" pitchFamily="34" charset="0"/>
                <a:cs typeface="Arial" panose="020B0604020202020204" pitchFamily="34" charset="0"/>
              </a:rPr>
              <a:t>Signed Partnership agreement with OEM</a:t>
            </a:r>
          </a:p>
          <a:p>
            <a:r>
              <a:rPr lang="en-US" b="1" dirty="0" smtClean="0">
                <a:solidFill>
                  <a:srgbClr val="0D3F3A"/>
                </a:solidFill>
                <a:latin typeface="Arial Black" pitchFamily="34" charset="0"/>
              </a:rPr>
              <a:t> </a:t>
            </a:r>
            <a:endParaRPr lang="en-US" dirty="0">
              <a:solidFill>
                <a:srgbClr val="0D3F3A"/>
              </a:solidFill>
              <a:latin typeface="Arial Black" pitchFamily="34" charset="0"/>
            </a:endParaRPr>
          </a:p>
        </p:txBody>
      </p:sp>
    </p:spTree>
    <p:extLst>
      <p:ext uri="{BB962C8B-B14F-4D97-AF65-F5344CB8AC3E}">
        <p14:creationId xmlns:p14="http://schemas.microsoft.com/office/powerpoint/2010/main" val="4068883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9" name="Picture 9" descr="C:\Users\JAMES ENO A\Documents\Bluetooth Folder\New folder\67709153_2320554588020364_6056480276266090496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0100" y="1101834"/>
            <a:ext cx="3872093" cy="4926723"/>
          </a:xfrm>
          <a:prstGeom prst="roundRect">
            <a:avLst>
              <a:gd name="adj" fmla="val 6024"/>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5130" name="Picture 10" descr="C:\Users\JAMES ENO A\Documents\Bluetooth Folder\New folder\67529785_380021352659999_3129734147380084736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140470"/>
            <a:ext cx="3695045" cy="4926723"/>
          </a:xfrm>
          <a:prstGeom prst="roundRect">
            <a:avLst>
              <a:gd name="adj" fmla="val 4468"/>
            </a:avLst>
          </a:prstGeom>
          <a:ln w="5715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3" name="Rectangle 12"/>
          <p:cNvSpPr/>
          <p:nvPr/>
        </p:nvSpPr>
        <p:spPr>
          <a:xfrm>
            <a:off x="304800" y="228600"/>
            <a:ext cx="8610600" cy="954107"/>
          </a:xfrm>
          <a:prstGeom prst="rect">
            <a:avLst/>
          </a:prstGeom>
        </p:spPr>
        <p:txBody>
          <a:bodyPr wrap="square">
            <a:spAutoFit/>
          </a:bodyPr>
          <a:lstStyle/>
          <a:p>
            <a:pPr algn="ctr"/>
            <a:r>
              <a:rPr lang="en-US" b="1" dirty="0" smtClean="0">
                <a:solidFill>
                  <a:srgbClr val="0D3F3A"/>
                </a:solidFill>
                <a:latin typeface="Arial Black" pitchFamily="34" charset="0"/>
              </a:rPr>
              <a:t>HIGH PRESSURE VALVES, FLANGES, SPADES &amp; ACCESSORIES</a:t>
            </a:r>
            <a:endParaRPr lang="en-US" sz="2000" b="1" dirty="0">
              <a:solidFill>
                <a:srgbClr val="0D3F3A"/>
              </a:solidFill>
              <a:latin typeface="Arial Black" pitchFamily="34" charset="0"/>
            </a:endParaRPr>
          </a:p>
          <a:p>
            <a:pPr algn="ctr"/>
            <a:r>
              <a:rPr lang="en-US" sz="2000" b="1" dirty="0">
                <a:solidFill>
                  <a:srgbClr val="FF0000"/>
                </a:solidFill>
                <a:latin typeface="Arial" panose="020B0604020202020204" pitchFamily="34" charset="0"/>
                <a:cs typeface="Arial" panose="020B0604020202020204" pitchFamily="34" charset="0"/>
              </a:rPr>
              <a:t>Signed Partnership agreement with OEM</a:t>
            </a:r>
          </a:p>
          <a:p>
            <a:r>
              <a:rPr lang="en-US" b="1" dirty="0" smtClean="0">
                <a:solidFill>
                  <a:srgbClr val="0D3F3A"/>
                </a:solidFill>
                <a:latin typeface="Arial Black" pitchFamily="34" charset="0"/>
              </a:rPr>
              <a:t> </a:t>
            </a:r>
            <a:endParaRPr lang="en-US" dirty="0">
              <a:solidFill>
                <a:srgbClr val="0D3F3A"/>
              </a:solidFill>
              <a:latin typeface="Arial Black" pitchFamily="34" charset="0"/>
            </a:endParaRPr>
          </a:p>
        </p:txBody>
      </p:sp>
    </p:spTree>
    <p:extLst>
      <p:ext uri="{BB962C8B-B14F-4D97-AF65-F5344CB8AC3E}">
        <p14:creationId xmlns:p14="http://schemas.microsoft.com/office/powerpoint/2010/main" val="2108477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JAMES ENO A\Documents\Bluetooth Folder\New folder\67832920_394449804540734_3356877388364382208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1452" y="3581400"/>
            <a:ext cx="3611456" cy="28956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C:\Users\JAMES ENO A\Documents\Bluetooth Folder\New folder\67741828_343909283217591_4523258860915392512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13707" y="533400"/>
            <a:ext cx="3759201" cy="2819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1" descr="C:\Users\JAMES ENO A\Documents\Bluetooth Folder\New folder\68359062_337404623879890_2154245094755008512_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599" y="3534176"/>
            <a:ext cx="3923765" cy="294282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JAMES ENO A\Documents\Bluetooth Folder\New folder\68545119_359910958037131_2772902406093012992_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422991"/>
            <a:ext cx="3906413" cy="2929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3246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srcRect l="21453" t="22917" r="23280" b="32292"/>
          <a:stretch/>
        </p:blipFill>
        <p:spPr bwMode="auto">
          <a:xfrm>
            <a:off x="503582" y="1371600"/>
            <a:ext cx="8528775" cy="3886200"/>
          </a:xfrm>
          <a:prstGeom prst="rect">
            <a:avLst/>
          </a:prstGeom>
          <a:noFill/>
          <a:ln w="9525">
            <a:noFill/>
            <a:miter lim="800000"/>
            <a:headEnd/>
            <a:tailEnd/>
          </a:ln>
          <a:effectLst/>
        </p:spPr>
      </p:pic>
      <p:sp>
        <p:nvSpPr>
          <p:cNvPr id="3" name="Rectangle 2"/>
          <p:cNvSpPr/>
          <p:nvPr/>
        </p:nvSpPr>
        <p:spPr>
          <a:xfrm>
            <a:off x="406732" y="381000"/>
            <a:ext cx="8610600" cy="1384995"/>
          </a:xfrm>
          <a:prstGeom prst="rect">
            <a:avLst/>
          </a:prstGeom>
        </p:spPr>
        <p:txBody>
          <a:bodyPr wrap="square">
            <a:spAutoFit/>
          </a:bodyPr>
          <a:lstStyle/>
          <a:p>
            <a:pPr algn="ctr"/>
            <a:r>
              <a:rPr lang="en-US" sz="2400" b="1" dirty="0" smtClean="0">
                <a:solidFill>
                  <a:srgbClr val="0D3F3A"/>
                </a:solidFill>
                <a:latin typeface="Arial Black" pitchFamily="34" charset="0"/>
              </a:rPr>
              <a:t>GEOPHYSICAL AND GEOTECHNICAL SERVICES</a:t>
            </a:r>
          </a:p>
          <a:p>
            <a:pPr algn="ctr"/>
            <a:r>
              <a:rPr lang="en-US" sz="2000" b="1" dirty="0" smtClean="0">
                <a:solidFill>
                  <a:srgbClr val="FF0000"/>
                </a:solidFill>
                <a:latin typeface="Arial" panose="020B0604020202020204" pitchFamily="34" charset="0"/>
                <a:cs typeface="Arial" panose="020B0604020202020204" pitchFamily="34" charset="0"/>
              </a:rPr>
              <a:t>(Partnership </a:t>
            </a:r>
            <a:r>
              <a:rPr lang="en-US" sz="2000" b="1" dirty="0">
                <a:solidFill>
                  <a:srgbClr val="FF0000"/>
                </a:solidFill>
                <a:latin typeface="Arial" panose="020B0604020202020204" pitchFamily="34" charset="0"/>
                <a:cs typeface="Arial" panose="020B0604020202020204" pitchFamily="34" charset="0"/>
              </a:rPr>
              <a:t>Prime sources LTD)</a:t>
            </a:r>
          </a:p>
          <a:p>
            <a:pPr algn="ctr"/>
            <a:endParaRPr lang="en-US" sz="2000" b="1" dirty="0" smtClean="0">
              <a:solidFill>
                <a:srgbClr val="0D3F3A"/>
              </a:solidFill>
              <a:latin typeface="Arial Black" pitchFamily="34" charset="0"/>
            </a:endParaRPr>
          </a:p>
          <a:p>
            <a:r>
              <a:rPr lang="en-US" sz="2000" b="1" dirty="0" smtClean="0">
                <a:solidFill>
                  <a:srgbClr val="0D3F3A"/>
                </a:solidFill>
                <a:latin typeface="Arial Black" pitchFamily="34" charset="0"/>
              </a:rPr>
              <a:t> </a:t>
            </a:r>
            <a:endParaRPr lang="en-US" sz="2000" dirty="0">
              <a:solidFill>
                <a:srgbClr val="0D3F3A"/>
              </a:solidFill>
              <a:latin typeface="Arial Black" pitchFamily="34" charset="0"/>
            </a:endParaRPr>
          </a:p>
        </p:txBody>
      </p:sp>
      <p:pic>
        <p:nvPicPr>
          <p:cNvPr id="4" name="Picture 2"/>
          <p:cNvPicPr>
            <a:picLocks noChangeAspect="1" noChangeArrowheads="1"/>
          </p:cNvPicPr>
          <p:nvPr/>
        </p:nvPicPr>
        <p:blipFill>
          <a:blip r:embed="rId2"/>
          <a:srcRect l="19912" t="34335" r="52930" b="56883"/>
          <a:stretch>
            <a:fillRect/>
          </a:stretch>
        </p:blipFill>
        <p:spPr bwMode="auto">
          <a:xfrm>
            <a:off x="503582" y="1524000"/>
            <a:ext cx="4106518" cy="762000"/>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3815" y="856564"/>
            <a:ext cx="7960834" cy="646331"/>
          </a:xfrm>
          <a:prstGeom prst="rect">
            <a:avLst/>
          </a:prstGeom>
        </p:spPr>
        <p:txBody>
          <a:bodyPr wrap="none">
            <a:spAutoFit/>
          </a:bodyPr>
          <a:lstStyle/>
          <a:p>
            <a:r>
              <a:rPr lang="en-US" sz="3600" b="1" dirty="0" smtClean="0">
                <a:solidFill>
                  <a:srgbClr val="0D3F3A"/>
                </a:solidFill>
                <a:latin typeface="Arial Black" pitchFamily="34" charset="0"/>
              </a:rPr>
              <a:t>PICTURES OF OUR</a:t>
            </a:r>
            <a:r>
              <a:rPr lang="en-US" sz="3200" b="1" dirty="0" smtClean="0">
                <a:solidFill>
                  <a:srgbClr val="0D3F3A"/>
                </a:solidFill>
                <a:latin typeface="Arial Black" pitchFamily="34" charset="0"/>
              </a:rPr>
              <a:t> EQUIPMENT </a:t>
            </a:r>
            <a:endParaRPr lang="en-US" sz="3200" dirty="0">
              <a:solidFill>
                <a:srgbClr val="0D3F3A"/>
              </a:solidFill>
              <a:latin typeface="Arial Black" pitchFamily="34" charset="0"/>
            </a:endParaRPr>
          </a:p>
        </p:txBody>
      </p:sp>
      <p:sp>
        <p:nvSpPr>
          <p:cNvPr id="3" name="Rectangle 2"/>
          <p:cNvSpPr/>
          <p:nvPr/>
        </p:nvSpPr>
        <p:spPr>
          <a:xfrm>
            <a:off x="3733800" y="62484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pic>
        <p:nvPicPr>
          <p:cNvPr id="6" name="Picture 1" descr="C:\Users\JAMES ENO A\Documents\sir pere\PLVL LOGO.png"/>
          <p:cNvPicPr>
            <a:picLocks noChangeAspect="1" noChangeArrowheads="1"/>
          </p:cNvPicPr>
          <p:nvPr/>
        </p:nvPicPr>
        <p:blipFill>
          <a:blip r:embed="rId2"/>
          <a:srcRect/>
          <a:stretch>
            <a:fillRect/>
          </a:stretch>
        </p:blipFill>
        <p:spPr bwMode="auto">
          <a:xfrm>
            <a:off x="7620000" y="5638800"/>
            <a:ext cx="1118993" cy="822559"/>
          </a:xfrm>
          <a:prstGeom prst="rect">
            <a:avLst/>
          </a:prstGeom>
          <a:noFill/>
        </p:spPr>
      </p:pic>
      <p:pic>
        <p:nvPicPr>
          <p:cNvPr id="26626" name="Picture 2" descr="C:\Users\JAMES ENO A\Documents\sir pere\New folder\PHOTO-2019-03-26-16-32-36.jpg"/>
          <p:cNvPicPr>
            <a:picLocks noChangeAspect="1" noChangeArrowheads="1"/>
          </p:cNvPicPr>
          <p:nvPr/>
        </p:nvPicPr>
        <p:blipFill>
          <a:blip r:embed="rId3"/>
          <a:srcRect t="36555" b="40274"/>
          <a:stretch>
            <a:fillRect/>
          </a:stretch>
        </p:blipFill>
        <p:spPr bwMode="auto">
          <a:xfrm>
            <a:off x="4419600" y="1828800"/>
            <a:ext cx="4122189" cy="3048000"/>
          </a:xfrm>
          <a:prstGeom prst="rect">
            <a:avLst/>
          </a:prstGeom>
          <a:noFill/>
        </p:spPr>
      </p:pic>
      <p:pic>
        <p:nvPicPr>
          <p:cNvPr id="26627" name="Picture 3" descr="C:\Users\JAMES ENO A\Documents\sir pere\PLWA DCBA 1 (2).jpg"/>
          <p:cNvPicPr>
            <a:picLocks noChangeAspect="1" noChangeArrowheads="1"/>
          </p:cNvPicPr>
          <p:nvPr/>
        </p:nvPicPr>
        <p:blipFill>
          <a:blip r:embed="rId4" cstate="print"/>
          <a:srcRect/>
          <a:stretch>
            <a:fillRect/>
          </a:stretch>
        </p:blipFill>
        <p:spPr bwMode="auto">
          <a:xfrm>
            <a:off x="228600" y="1828800"/>
            <a:ext cx="4063585" cy="3047999"/>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7000" y="533400"/>
            <a:ext cx="3974165" cy="769441"/>
          </a:xfrm>
          <a:prstGeom prst="rect">
            <a:avLst/>
          </a:prstGeom>
        </p:spPr>
        <p:txBody>
          <a:bodyPr wrap="none">
            <a:spAutoFit/>
          </a:bodyPr>
          <a:lstStyle/>
          <a:p>
            <a:r>
              <a:rPr lang="en-US" sz="4400" b="1" dirty="0" smtClean="0">
                <a:solidFill>
                  <a:srgbClr val="0D3F3A"/>
                </a:solidFill>
                <a:latin typeface="Arial Black" pitchFamily="34" charset="0"/>
              </a:rPr>
              <a:t>EQUIPMENT</a:t>
            </a:r>
            <a:endParaRPr lang="en-US" sz="4400" b="1" dirty="0">
              <a:solidFill>
                <a:srgbClr val="0D3F3A"/>
              </a:solidFill>
              <a:latin typeface="Arial Black" pitchFamily="34" charset="0"/>
            </a:endParaRPr>
          </a:p>
        </p:txBody>
      </p:sp>
      <p:sp>
        <p:nvSpPr>
          <p:cNvPr id="3" name="Rectangle 2"/>
          <p:cNvSpPr/>
          <p:nvPr/>
        </p:nvSpPr>
        <p:spPr>
          <a:xfrm>
            <a:off x="3733800" y="62484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pic>
        <p:nvPicPr>
          <p:cNvPr id="8194" name="Picture 2" descr="C:\Users\MEDIA SOLUTION\Downloads\offshore_container.jpg"/>
          <p:cNvPicPr>
            <a:picLocks noChangeAspect="1" noChangeArrowheads="1"/>
          </p:cNvPicPr>
          <p:nvPr/>
        </p:nvPicPr>
        <p:blipFill>
          <a:blip r:embed="rId2"/>
          <a:srcRect/>
          <a:stretch>
            <a:fillRect/>
          </a:stretch>
        </p:blipFill>
        <p:spPr bwMode="auto">
          <a:xfrm>
            <a:off x="304800" y="1752600"/>
            <a:ext cx="4314092" cy="3657600"/>
          </a:xfrm>
          <a:prstGeom prst="rect">
            <a:avLst/>
          </a:prstGeom>
          <a:noFill/>
        </p:spPr>
      </p:pic>
      <p:pic>
        <p:nvPicPr>
          <p:cNvPr id="8195" name="Picture 3" descr="C:\Users\MEDIA SOLUTION\Downloads\img042050.jpg"/>
          <p:cNvPicPr>
            <a:picLocks noChangeAspect="1" noChangeArrowheads="1"/>
          </p:cNvPicPr>
          <p:nvPr/>
        </p:nvPicPr>
        <p:blipFill>
          <a:blip r:embed="rId3"/>
          <a:srcRect/>
          <a:stretch>
            <a:fillRect/>
          </a:stretch>
        </p:blipFill>
        <p:spPr bwMode="auto">
          <a:xfrm>
            <a:off x="5181600" y="1752600"/>
            <a:ext cx="3581401" cy="3724656"/>
          </a:xfrm>
          <a:prstGeom prst="rect">
            <a:avLst/>
          </a:prstGeom>
          <a:noFill/>
        </p:spPr>
      </p:pic>
      <p:pic>
        <p:nvPicPr>
          <p:cNvPr id="7" name="Picture 1" descr="C:\Users\JAMES ENO A\Documents\sir pere\PLVL LOGO.png"/>
          <p:cNvPicPr>
            <a:picLocks noChangeAspect="1" noChangeArrowheads="1"/>
          </p:cNvPicPr>
          <p:nvPr/>
        </p:nvPicPr>
        <p:blipFill>
          <a:blip r:embed="rId4"/>
          <a:srcRect/>
          <a:stretch>
            <a:fillRect/>
          </a:stretch>
        </p:blipFill>
        <p:spPr bwMode="auto">
          <a:xfrm>
            <a:off x="7620000" y="5638800"/>
            <a:ext cx="1118993" cy="822559"/>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581400"/>
            <a:ext cx="2101857" cy="584775"/>
          </a:xfrm>
          <a:prstGeom prst="rect">
            <a:avLst/>
          </a:prstGeom>
        </p:spPr>
        <p:txBody>
          <a:bodyPr wrap="none">
            <a:spAutoFit/>
          </a:bodyPr>
          <a:lstStyle/>
          <a:p>
            <a:r>
              <a:rPr lang="en-US" sz="3200" b="1" dirty="0">
                <a:solidFill>
                  <a:srgbClr val="0D3F3A"/>
                </a:solidFill>
                <a:latin typeface="Arial Black" pitchFamily="34" charset="0"/>
              </a:rPr>
              <a:t>Contact </a:t>
            </a:r>
            <a:endParaRPr lang="en-US" sz="3200" dirty="0">
              <a:solidFill>
                <a:srgbClr val="0D3F3A"/>
              </a:solidFill>
              <a:latin typeface="Arial Black" pitchFamily="34" charset="0"/>
            </a:endParaRPr>
          </a:p>
        </p:txBody>
      </p:sp>
      <p:sp>
        <p:nvSpPr>
          <p:cNvPr id="3" name="Rectangle 2"/>
          <p:cNvSpPr/>
          <p:nvPr/>
        </p:nvSpPr>
        <p:spPr>
          <a:xfrm>
            <a:off x="4648200" y="6172200"/>
            <a:ext cx="3680816" cy="369332"/>
          </a:xfrm>
          <a:prstGeom prst="rect">
            <a:avLst/>
          </a:prstGeom>
        </p:spPr>
        <p:txBody>
          <a:bodyPr wrap="none">
            <a:spAutoFit/>
          </a:bodyPr>
          <a:lstStyle/>
          <a:p>
            <a:r>
              <a:rPr lang="en-US" b="1" i="1" dirty="0" smtClean="0">
                <a:solidFill>
                  <a:srgbClr val="0D3F3A"/>
                </a:solidFill>
              </a:rPr>
              <a:t>…Quality And Efficient Services</a:t>
            </a:r>
            <a:endParaRPr lang="en-US" b="1" i="1" dirty="0">
              <a:solidFill>
                <a:srgbClr val="0D3F3A"/>
              </a:solidFill>
            </a:endParaRPr>
          </a:p>
        </p:txBody>
      </p:sp>
      <p:sp>
        <p:nvSpPr>
          <p:cNvPr id="6" name="TextBox 5"/>
          <p:cNvSpPr txBox="1"/>
          <p:nvPr/>
        </p:nvSpPr>
        <p:spPr>
          <a:xfrm>
            <a:off x="2556193" y="3048000"/>
            <a:ext cx="6587807" cy="2677656"/>
          </a:xfrm>
          <a:prstGeom prst="rect">
            <a:avLst/>
          </a:prstGeom>
          <a:solidFill>
            <a:srgbClr val="0D3F3A"/>
          </a:solidFill>
        </p:spPr>
        <p:txBody>
          <a:bodyPr wrap="square" rtlCol="0">
            <a:spAutoFit/>
          </a:bodyPr>
          <a:lstStyle/>
          <a:p>
            <a:r>
              <a:rPr lang="en-US" sz="1400" b="1" dirty="0" smtClean="0">
                <a:solidFill>
                  <a:schemeClr val="bg1"/>
                </a:solidFill>
                <a:latin typeface="Times New Roman" pitchFamily="18" charset="0"/>
                <a:cs typeface="Times New Roman" pitchFamily="18" charset="0"/>
              </a:rPr>
              <a:t>129 </a:t>
            </a:r>
            <a:r>
              <a:rPr lang="en-US" sz="1400" b="1" dirty="0" err="1" smtClean="0">
                <a:solidFill>
                  <a:schemeClr val="bg1"/>
                </a:solidFill>
                <a:latin typeface="Times New Roman" pitchFamily="18" charset="0"/>
                <a:cs typeface="Times New Roman" pitchFamily="18" charset="0"/>
              </a:rPr>
              <a:t>Abuloma</a:t>
            </a:r>
            <a:r>
              <a:rPr lang="en-US" sz="1400" b="1" dirty="0" smtClean="0">
                <a:solidFill>
                  <a:schemeClr val="bg1"/>
                </a:solidFill>
                <a:latin typeface="Times New Roman" pitchFamily="18" charset="0"/>
                <a:cs typeface="Times New Roman" pitchFamily="18" charset="0"/>
              </a:rPr>
              <a:t> Road, Port Harcourt, </a:t>
            </a:r>
          </a:p>
          <a:p>
            <a:r>
              <a:rPr lang="en-US" sz="1400" b="1" dirty="0" smtClean="0">
                <a:solidFill>
                  <a:schemeClr val="bg1"/>
                </a:solidFill>
                <a:latin typeface="Times New Roman" pitchFamily="18" charset="0"/>
                <a:cs typeface="Times New Roman" pitchFamily="18" charset="0"/>
              </a:rPr>
              <a:t>Rivers Stat, Nigeria </a:t>
            </a:r>
          </a:p>
          <a:p>
            <a:endParaRPr lang="en-US" sz="1400" b="1" dirty="0" smtClean="0">
              <a:solidFill>
                <a:schemeClr val="bg1"/>
              </a:solidFill>
              <a:latin typeface="Times New Roman" pitchFamily="18" charset="0"/>
              <a:cs typeface="Times New Roman" pitchFamily="18" charset="0"/>
            </a:endParaRPr>
          </a:p>
          <a:p>
            <a:r>
              <a:rPr lang="en-US" sz="1400" b="1" dirty="0" smtClean="0">
                <a:solidFill>
                  <a:schemeClr val="bg1"/>
                </a:solidFill>
                <a:latin typeface="Times New Roman" pitchFamily="18" charset="0"/>
                <a:cs typeface="Times New Roman" pitchFamily="18" charset="0"/>
              </a:rPr>
              <a:t>Email: info@pentiumleap.com, </a:t>
            </a:r>
          </a:p>
          <a:p>
            <a:r>
              <a:rPr lang="en-US" sz="1400" b="1" dirty="0" smtClean="0">
                <a:solidFill>
                  <a:schemeClr val="bg1"/>
                </a:solidFill>
                <a:latin typeface="Times New Roman" pitchFamily="18" charset="0"/>
                <a:cs typeface="Times New Roman" pitchFamily="18" charset="0"/>
              </a:rPr>
              <a:t>             pentiumleap@yahoo.com</a:t>
            </a:r>
          </a:p>
          <a:p>
            <a:endParaRPr lang="en-US" sz="1400" b="1" dirty="0" smtClean="0">
              <a:solidFill>
                <a:schemeClr val="bg1"/>
              </a:solidFill>
              <a:latin typeface="Times New Roman" pitchFamily="18" charset="0"/>
              <a:cs typeface="Times New Roman" pitchFamily="18" charset="0"/>
            </a:endParaRPr>
          </a:p>
          <a:p>
            <a:r>
              <a:rPr lang="en-US" sz="1400" b="1" dirty="0" smtClean="0">
                <a:solidFill>
                  <a:schemeClr val="bg1"/>
                </a:solidFill>
                <a:latin typeface="Times New Roman" pitchFamily="18" charset="0"/>
                <a:cs typeface="Times New Roman" pitchFamily="18" charset="0"/>
              </a:rPr>
              <a:t>Tel:+2348035561738, +2348073497119</a:t>
            </a:r>
          </a:p>
          <a:p>
            <a:endParaRPr lang="en-US" sz="1400" b="1" dirty="0" smtClean="0">
              <a:solidFill>
                <a:schemeClr val="bg1"/>
              </a:solidFill>
              <a:latin typeface="Times New Roman" pitchFamily="18" charset="0"/>
              <a:cs typeface="Times New Roman" pitchFamily="18" charset="0"/>
            </a:endParaRPr>
          </a:p>
          <a:p>
            <a:r>
              <a:rPr lang="en-US" sz="1400" b="1" u="sng" dirty="0" smtClean="0">
                <a:solidFill>
                  <a:schemeClr val="bg1"/>
                </a:solidFill>
                <a:latin typeface="Times New Roman" pitchFamily="18" charset="0"/>
                <a:cs typeface="Times New Roman" pitchFamily="18" charset="0"/>
              </a:rPr>
              <a:t>TDU Operational Site:</a:t>
            </a:r>
          </a:p>
          <a:p>
            <a:r>
              <a:rPr lang="en-US" sz="1400" b="1" dirty="0" smtClean="0">
                <a:solidFill>
                  <a:schemeClr val="bg1"/>
                </a:solidFill>
                <a:latin typeface="Times New Roman" pitchFamily="18" charset="0"/>
                <a:cs typeface="Times New Roman" pitchFamily="18" charset="0"/>
              </a:rPr>
              <a:t>KM 17 </a:t>
            </a:r>
            <a:r>
              <a:rPr lang="en-US" sz="1400" b="1" dirty="0" err="1" smtClean="0">
                <a:solidFill>
                  <a:schemeClr val="bg1"/>
                </a:solidFill>
                <a:latin typeface="Times New Roman" pitchFamily="18" charset="0"/>
                <a:cs typeface="Times New Roman" pitchFamily="18" charset="0"/>
              </a:rPr>
              <a:t>Aba</a:t>
            </a:r>
            <a:r>
              <a:rPr lang="en-US" sz="1400" b="1" dirty="0" smtClean="0">
                <a:solidFill>
                  <a:schemeClr val="bg1"/>
                </a:solidFill>
                <a:latin typeface="Times New Roman" pitchFamily="18" charset="0"/>
                <a:cs typeface="Times New Roman" pitchFamily="18" charset="0"/>
              </a:rPr>
              <a:t>/Ph Express Road, </a:t>
            </a:r>
          </a:p>
          <a:p>
            <a:r>
              <a:rPr lang="en-US" sz="1400" b="1" dirty="0" err="1" smtClean="0">
                <a:solidFill>
                  <a:schemeClr val="bg1"/>
                </a:solidFill>
                <a:latin typeface="Times New Roman" pitchFamily="18" charset="0"/>
                <a:cs typeface="Times New Roman" pitchFamily="18" charset="0"/>
              </a:rPr>
              <a:t>Oyigbo</a:t>
            </a:r>
            <a:endParaRPr lang="en-US" sz="1400" b="1" dirty="0" smtClean="0">
              <a:solidFill>
                <a:schemeClr val="bg1"/>
              </a:solidFill>
              <a:latin typeface="Times New Roman" pitchFamily="18" charset="0"/>
              <a:cs typeface="Times New Roman" pitchFamily="18" charset="0"/>
            </a:endParaRPr>
          </a:p>
          <a:p>
            <a:r>
              <a:rPr lang="en-US" sz="1400" b="1" dirty="0" smtClean="0">
                <a:solidFill>
                  <a:schemeClr val="bg1"/>
                </a:solidFill>
                <a:latin typeface="Times New Roman" pitchFamily="18" charset="0"/>
                <a:cs typeface="Times New Roman" pitchFamily="18" charset="0"/>
              </a:rPr>
              <a:t>Port Harcourt, Rivers State.</a:t>
            </a:r>
          </a:p>
        </p:txBody>
      </p:sp>
      <p:pic>
        <p:nvPicPr>
          <p:cNvPr id="9" name="Picture 1" descr="C:\Users\JAMES ENO A\Documents\sir pere\PLVL LOGO.png"/>
          <p:cNvPicPr>
            <a:picLocks noChangeAspect="1" noChangeArrowheads="1"/>
          </p:cNvPicPr>
          <p:nvPr/>
        </p:nvPicPr>
        <p:blipFill>
          <a:blip r:embed="rId2"/>
          <a:srcRect/>
          <a:stretch>
            <a:fillRect/>
          </a:stretch>
        </p:blipFill>
        <p:spPr bwMode="auto">
          <a:xfrm>
            <a:off x="3200400" y="609600"/>
            <a:ext cx="2667000" cy="1960481"/>
          </a:xfrm>
          <a:prstGeom prst="rect">
            <a:avLst/>
          </a:prstGeom>
          <a:noFill/>
        </p:spPr>
      </p:pic>
      <p:sp>
        <p:nvSpPr>
          <p:cNvPr id="7" name="TextBox 6"/>
          <p:cNvSpPr txBox="1"/>
          <p:nvPr/>
        </p:nvSpPr>
        <p:spPr>
          <a:xfrm>
            <a:off x="304800" y="6248400"/>
            <a:ext cx="3505200" cy="338554"/>
          </a:xfrm>
          <a:prstGeom prst="rect">
            <a:avLst/>
          </a:prstGeom>
          <a:solidFill>
            <a:srgbClr val="0D3F3A"/>
          </a:solidFill>
        </p:spPr>
        <p:txBody>
          <a:bodyPr wrap="square" rtlCol="0">
            <a:spAutoFit/>
          </a:bodyPr>
          <a:lstStyle/>
          <a:p>
            <a:pPr algn="ctr"/>
            <a:r>
              <a:rPr lang="en-US" sz="1600" b="1" dirty="0" smtClean="0">
                <a:solidFill>
                  <a:schemeClr val="bg1"/>
                </a:solidFill>
              </a:rPr>
              <a:t>www.pentuimleap.com </a:t>
            </a:r>
            <a:endParaRPr lang="en-US" sz="1600" b="1" dirty="0">
              <a:solidFill>
                <a:schemeClr val="bg1"/>
              </a:solidFill>
            </a:endParaRPr>
          </a:p>
        </p:txBody>
      </p:sp>
      <p:sp>
        <p:nvSpPr>
          <p:cNvPr id="8" name="TextBox 7"/>
          <p:cNvSpPr txBox="1"/>
          <p:nvPr/>
        </p:nvSpPr>
        <p:spPr>
          <a:xfrm>
            <a:off x="3657600" y="2590800"/>
            <a:ext cx="1659429" cy="369332"/>
          </a:xfrm>
          <a:prstGeom prst="rect">
            <a:avLst/>
          </a:prstGeom>
          <a:noFill/>
        </p:spPr>
        <p:txBody>
          <a:bodyPr wrap="none" rtlCol="0">
            <a:spAutoFit/>
          </a:bodyPr>
          <a:lstStyle/>
          <a:p>
            <a:r>
              <a:rPr lang="en-US" b="1" dirty="0" smtClean="0">
                <a:solidFill>
                  <a:srgbClr val="0D3F3A"/>
                </a:solidFill>
              </a:rPr>
              <a:t>RC: 1458777</a:t>
            </a:r>
            <a:endParaRPr lang="en-US" b="1" dirty="0">
              <a:solidFill>
                <a:srgbClr val="0D3F3A"/>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1">
      <a:dk1>
        <a:sysClr val="windowText" lastClr="000000"/>
      </a:dk1>
      <a:lt1>
        <a:sysClr val="window" lastClr="FFFFFF"/>
      </a:lt1>
      <a:dk2>
        <a:srgbClr val="464653"/>
      </a:dk2>
      <a:lt2>
        <a:srgbClr val="DDE9EC"/>
      </a:lt2>
      <a:accent1>
        <a:srgbClr val="1E3942"/>
      </a:accent1>
      <a:accent2>
        <a:srgbClr val="9FB8CD"/>
      </a:accent2>
      <a:accent3>
        <a:srgbClr val="D2DA7A"/>
      </a:accent3>
      <a:accent4>
        <a:srgbClr val="FADA7A"/>
      </a:accent4>
      <a:accent5>
        <a:srgbClr val="B88472"/>
      </a:accent5>
      <a:accent6>
        <a:srgbClr val="8E736A"/>
      </a:accent6>
      <a:hlink>
        <a:srgbClr val="1E3942"/>
      </a:hlink>
      <a:folHlink>
        <a:srgbClr val="1E3942"/>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931</TotalTime>
  <Words>933</Words>
  <Application>Microsoft Office PowerPoint</Application>
  <PresentationFormat>On-screen Show (4:3)</PresentationFormat>
  <Paragraphs>147</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MEDIA SOLUTION</dc:creator>
  <cp:lastModifiedBy>JAMES ENO A</cp:lastModifiedBy>
  <cp:revision>207</cp:revision>
  <dcterms:created xsi:type="dcterms:W3CDTF">2015-05-04T10:48:37Z</dcterms:created>
  <dcterms:modified xsi:type="dcterms:W3CDTF">2019-08-05T18:54:01Z</dcterms:modified>
</cp:coreProperties>
</file>